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17" r:id="rId5"/>
    <p:sldId id="259" r:id="rId6"/>
    <p:sldId id="260" r:id="rId7"/>
    <p:sldId id="262" r:id="rId8"/>
    <p:sldId id="265" r:id="rId9"/>
    <p:sldId id="263" r:id="rId10"/>
    <p:sldId id="264" r:id="rId11"/>
    <p:sldId id="272" r:id="rId12"/>
    <p:sldId id="267" r:id="rId13"/>
    <p:sldId id="268" r:id="rId14"/>
    <p:sldId id="269" r:id="rId15"/>
    <p:sldId id="273" r:id="rId16"/>
    <p:sldId id="271" r:id="rId17"/>
    <p:sldId id="274" r:id="rId18"/>
    <p:sldId id="275" r:id="rId19"/>
    <p:sldId id="276" r:id="rId20"/>
    <p:sldId id="277" r:id="rId21"/>
    <p:sldId id="278" r:id="rId22"/>
    <p:sldId id="279" r:id="rId23"/>
    <p:sldId id="280" r:id="rId24"/>
    <p:sldId id="282" r:id="rId25"/>
    <p:sldId id="281" r:id="rId26"/>
    <p:sldId id="283" r:id="rId27"/>
    <p:sldId id="285" r:id="rId28"/>
    <p:sldId id="286" r:id="rId29"/>
    <p:sldId id="287" r:id="rId30"/>
    <p:sldId id="284" r:id="rId31"/>
    <p:sldId id="289" r:id="rId32"/>
    <p:sldId id="290" r:id="rId33"/>
    <p:sldId id="291" r:id="rId34"/>
    <p:sldId id="292" r:id="rId35"/>
    <p:sldId id="293" r:id="rId36"/>
    <p:sldId id="294" r:id="rId37"/>
    <p:sldId id="318" r:id="rId38"/>
    <p:sldId id="296" r:id="rId39"/>
    <p:sldId id="295" r:id="rId40"/>
    <p:sldId id="297" r:id="rId41"/>
    <p:sldId id="298" r:id="rId42"/>
    <p:sldId id="299" r:id="rId43"/>
    <p:sldId id="300" r:id="rId44"/>
    <p:sldId id="302" r:id="rId45"/>
    <p:sldId id="301" r:id="rId46"/>
    <p:sldId id="303" r:id="rId47"/>
    <p:sldId id="304" r:id="rId48"/>
    <p:sldId id="305" r:id="rId49"/>
    <p:sldId id="306" r:id="rId50"/>
    <p:sldId id="307" r:id="rId51"/>
    <p:sldId id="308" r:id="rId52"/>
    <p:sldId id="309" r:id="rId53"/>
    <p:sldId id="310" r:id="rId54"/>
    <p:sldId id="312" r:id="rId55"/>
    <p:sldId id="311" r:id="rId56"/>
    <p:sldId id="316" r:id="rId57"/>
    <p:sldId id="313" r:id="rId58"/>
    <p:sldId id="315" r:id="rId59"/>
    <p:sldId id="314" r:id="rId60"/>
    <p:sldId id="319" r:id="rId61"/>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492"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B2E0655-C543-4C89-9CD0-3A0854D3965E}" type="datetimeFigureOut">
              <a:rPr lang="es-MX"/>
              <a:pPr>
                <a:defRPr/>
              </a:pPr>
              <a:t>01/05/2013</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68E91EEF-BEF7-456D-8EF2-A46703777DEB}" type="slidenum">
              <a:rPr lang="es-MX"/>
              <a:pPr>
                <a:defRPr/>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08AE7B05-B5C8-46E0-B922-26274CE7E639}" type="datetimeFigureOut">
              <a:rPr lang="es-MX"/>
              <a:pPr>
                <a:defRPr/>
              </a:pPr>
              <a:t>01/05/2013</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5F431941-BEAA-40F1-993B-8CD9E41D4805}" type="slidenum">
              <a:rPr lang="es-MX"/>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4A317F8A-B20F-456D-A24F-E2F58BED3C57}" type="datetimeFigureOut">
              <a:rPr lang="es-MX"/>
              <a:pPr>
                <a:defRPr/>
              </a:pPr>
              <a:t>01/05/2013</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55070FFA-688E-4A34-99EE-4B7E7A30ABC5}" type="slidenum">
              <a:rPr lang="es-MX"/>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7E3B7CAD-5D2D-43C6-BE40-4AD3C6078C65}" type="datetimeFigureOut">
              <a:rPr lang="es-MX"/>
              <a:pPr>
                <a:defRPr/>
              </a:pPr>
              <a:t>01/05/2013</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DBD6D5E4-EB0C-4459-BD7F-0E19379A6E52}" type="slidenum">
              <a:rPr lang="es-MX"/>
              <a:pPr>
                <a:defRPr/>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26BF61B9-15B5-4B3C-AF0C-9E5E32029196}" type="datetimeFigureOut">
              <a:rPr lang="es-MX"/>
              <a:pPr>
                <a:defRPr/>
              </a:pPr>
              <a:t>01/05/2013</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0C9DAFA7-76D9-4E1F-B0E0-72B16EA329B7}" type="slidenum">
              <a:rPr lang="es-MX"/>
              <a:pPr>
                <a:defRPr/>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pPr>
              <a:defRPr/>
            </a:pPr>
            <a:fld id="{BF078B6A-9507-4BAE-9615-FCAB533D729E}" type="datetimeFigureOut">
              <a:rPr lang="es-MX"/>
              <a:pPr>
                <a:defRPr/>
              </a:pPr>
              <a:t>01/05/2013</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0A125995-F73E-4367-B615-8038F00F6C45}" type="slidenum">
              <a:rPr lang="es-MX"/>
              <a:pPr>
                <a:defRPr/>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pPr>
              <a:defRPr/>
            </a:pPr>
            <a:fld id="{C1C5A053-760A-48F0-A351-959DDC6E27CC}" type="datetimeFigureOut">
              <a:rPr lang="es-MX"/>
              <a:pPr>
                <a:defRPr/>
              </a:pPr>
              <a:t>01/05/2013</a:t>
            </a:fld>
            <a:endParaRPr lang="es-MX"/>
          </a:p>
        </p:txBody>
      </p:sp>
      <p:sp>
        <p:nvSpPr>
          <p:cNvPr id="8" name="4 Marcador de pie de página"/>
          <p:cNvSpPr>
            <a:spLocks noGrp="1"/>
          </p:cNvSpPr>
          <p:nvPr>
            <p:ph type="ftr" sz="quarter" idx="11"/>
          </p:nvPr>
        </p:nvSpPr>
        <p:spPr/>
        <p:txBody>
          <a:bodyPr/>
          <a:lstStyle>
            <a:lvl1pPr>
              <a:defRPr/>
            </a:lvl1pPr>
          </a:lstStyle>
          <a:p>
            <a:pPr>
              <a:defRPr/>
            </a:pPr>
            <a:endParaRPr lang="es-MX"/>
          </a:p>
        </p:txBody>
      </p:sp>
      <p:sp>
        <p:nvSpPr>
          <p:cNvPr id="9" name="5 Marcador de número de diapositiva"/>
          <p:cNvSpPr>
            <a:spLocks noGrp="1"/>
          </p:cNvSpPr>
          <p:nvPr>
            <p:ph type="sldNum" sz="quarter" idx="12"/>
          </p:nvPr>
        </p:nvSpPr>
        <p:spPr/>
        <p:txBody>
          <a:bodyPr/>
          <a:lstStyle>
            <a:lvl1pPr>
              <a:defRPr/>
            </a:lvl1pPr>
          </a:lstStyle>
          <a:p>
            <a:pPr>
              <a:defRPr/>
            </a:pPr>
            <a:fld id="{41CEC89A-9DA6-46CC-97B6-F0F88C110276}" type="slidenum">
              <a:rPr lang="es-MX"/>
              <a:pPr>
                <a:defRPr/>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3AA028B4-1E08-4FAE-9C0A-936A4F28B467}" type="datetimeFigureOut">
              <a:rPr lang="es-MX"/>
              <a:pPr>
                <a:defRPr/>
              </a:pPr>
              <a:t>01/05/2013</a:t>
            </a:fld>
            <a:endParaRPr lang="es-MX"/>
          </a:p>
        </p:txBody>
      </p:sp>
      <p:sp>
        <p:nvSpPr>
          <p:cNvPr id="4" name="4 Marcador de pie de página"/>
          <p:cNvSpPr>
            <a:spLocks noGrp="1"/>
          </p:cNvSpPr>
          <p:nvPr>
            <p:ph type="ftr" sz="quarter" idx="11"/>
          </p:nvPr>
        </p:nvSpPr>
        <p:spPr/>
        <p:txBody>
          <a:bodyPr/>
          <a:lstStyle>
            <a:lvl1pPr>
              <a:defRPr/>
            </a:lvl1pPr>
          </a:lstStyle>
          <a:p>
            <a:pPr>
              <a:defRPr/>
            </a:pPr>
            <a:endParaRPr lang="es-MX"/>
          </a:p>
        </p:txBody>
      </p:sp>
      <p:sp>
        <p:nvSpPr>
          <p:cNvPr id="5" name="5 Marcador de número de diapositiva"/>
          <p:cNvSpPr>
            <a:spLocks noGrp="1"/>
          </p:cNvSpPr>
          <p:nvPr>
            <p:ph type="sldNum" sz="quarter" idx="12"/>
          </p:nvPr>
        </p:nvSpPr>
        <p:spPr/>
        <p:txBody>
          <a:bodyPr/>
          <a:lstStyle>
            <a:lvl1pPr>
              <a:defRPr/>
            </a:lvl1pPr>
          </a:lstStyle>
          <a:p>
            <a:pPr>
              <a:defRPr/>
            </a:pPr>
            <a:fld id="{7D6A6C20-9564-4CCC-8339-48CEE205F800}" type="slidenum">
              <a:rPr lang="es-MX"/>
              <a:pPr>
                <a:defRPr/>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4FA207E9-4761-4F22-95B6-E972B50E9FB8}" type="datetimeFigureOut">
              <a:rPr lang="es-MX"/>
              <a:pPr>
                <a:defRPr/>
              </a:pPr>
              <a:t>01/05/2013</a:t>
            </a:fld>
            <a:endParaRPr lang="es-MX"/>
          </a:p>
        </p:txBody>
      </p:sp>
      <p:sp>
        <p:nvSpPr>
          <p:cNvPr id="3" name="4 Marcador de pie de página"/>
          <p:cNvSpPr>
            <a:spLocks noGrp="1"/>
          </p:cNvSpPr>
          <p:nvPr>
            <p:ph type="ftr" sz="quarter" idx="11"/>
          </p:nvPr>
        </p:nvSpPr>
        <p:spPr/>
        <p:txBody>
          <a:bodyPr/>
          <a:lstStyle>
            <a:lvl1pPr>
              <a:defRPr/>
            </a:lvl1pPr>
          </a:lstStyle>
          <a:p>
            <a:pPr>
              <a:defRPr/>
            </a:pPr>
            <a:endParaRPr lang="es-MX"/>
          </a:p>
        </p:txBody>
      </p:sp>
      <p:sp>
        <p:nvSpPr>
          <p:cNvPr id="4" name="5 Marcador de número de diapositiva"/>
          <p:cNvSpPr>
            <a:spLocks noGrp="1"/>
          </p:cNvSpPr>
          <p:nvPr>
            <p:ph type="sldNum" sz="quarter" idx="12"/>
          </p:nvPr>
        </p:nvSpPr>
        <p:spPr/>
        <p:txBody>
          <a:bodyPr/>
          <a:lstStyle>
            <a:lvl1pPr>
              <a:defRPr/>
            </a:lvl1pPr>
          </a:lstStyle>
          <a:p>
            <a:pPr>
              <a:defRPr/>
            </a:pPr>
            <a:fld id="{D651636C-F3A6-4AA9-AE8F-039DF541749E}" type="slidenum">
              <a:rPr lang="es-MX"/>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BA615BCB-64D6-4847-A177-77BE239CA125}" type="datetimeFigureOut">
              <a:rPr lang="es-MX"/>
              <a:pPr>
                <a:defRPr/>
              </a:pPr>
              <a:t>01/05/2013</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66F49CE2-4155-47BA-BE15-B8C31A0D35E2}" type="slidenum">
              <a:rPr lang="es-MX"/>
              <a:pPr>
                <a:defRPr/>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C72BB64-7A44-4E1F-8BF3-E6A4FFBAC180}" type="datetimeFigureOut">
              <a:rPr lang="es-MX"/>
              <a:pPr>
                <a:defRPr/>
              </a:pPr>
              <a:t>01/05/2013</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02F06654-4814-43B6-98B3-C2E63311E3D8}" type="slidenum">
              <a:rPr lang="es-MX"/>
              <a:pPr>
                <a:defRPr/>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MX"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2D7AC8CA-0E64-4735-8522-A7CA20FDC43E}" type="datetimeFigureOut">
              <a:rPr lang="es-MX"/>
              <a:pPr>
                <a:defRPr/>
              </a:pPr>
              <a:t>01/05/2013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5F8E147-795A-4806-8246-F63A7150BB83}" type="slidenum">
              <a:rPr lang="es-MX"/>
              <a:pPr>
                <a:defRPr/>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1 Título"/>
          <p:cNvSpPr>
            <a:spLocks noGrp="1"/>
          </p:cNvSpPr>
          <p:nvPr>
            <p:ph type="ctrTitle"/>
          </p:nvPr>
        </p:nvSpPr>
        <p:spPr/>
        <p:txBody>
          <a:bodyPr/>
          <a:lstStyle/>
          <a:p>
            <a:r>
              <a:rPr lang="en-US" smtClean="0"/>
              <a:t>International Legal Framework</a:t>
            </a:r>
            <a:endParaRPr lang="es-MX" smtClean="0"/>
          </a:p>
        </p:txBody>
      </p:sp>
      <p:sp>
        <p:nvSpPr>
          <p:cNvPr id="3" name="2 Subtítulo"/>
          <p:cNvSpPr>
            <a:spLocks noGrp="1"/>
          </p:cNvSpPr>
          <p:nvPr>
            <p:ph type="subTitle" idx="1"/>
          </p:nvPr>
        </p:nvSpPr>
        <p:spPr/>
        <p:txBody>
          <a:bodyPr rtlCol="0">
            <a:normAutofit fontScale="85000" lnSpcReduction="20000"/>
          </a:bodyPr>
          <a:lstStyle/>
          <a:p>
            <a:pPr fontAlgn="auto">
              <a:spcAft>
                <a:spcPts val="0"/>
              </a:spcAft>
              <a:buFont typeface="Arial" pitchFamily="34" charset="0"/>
              <a:buNone/>
              <a:defRPr/>
            </a:pPr>
            <a:endParaRPr lang="es-ES" dirty="0" smtClean="0"/>
          </a:p>
          <a:p>
            <a:pPr fontAlgn="auto">
              <a:spcAft>
                <a:spcPts val="0"/>
              </a:spcAft>
              <a:buFont typeface="Arial" pitchFamily="34" charset="0"/>
              <a:buNone/>
              <a:defRPr/>
            </a:pPr>
            <a:r>
              <a:rPr lang="es-ES" dirty="0" err="1" smtClean="0"/>
              <a:t>Comparing</a:t>
            </a:r>
            <a:r>
              <a:rPr lang="es-ES" dirty="0" smtClean="0"/>
              <a:t> </a:t>
            </a:r>
            <a:r>
              <a:rPr lang="es-ES" dirty="0" err="1" smtClean="0"/>
              <a:t>basic</a:t>
            </a:r>
            <a:r>
              <a:rPr lang="es-ES" dirty="0" smtClean="0"/>
              <a:t> </a:t>
            </a:r>
            <a:r>
              <a:rPr lang="es-ES" dirty="0" err="1" smtClean="0"/>
              <a:t>principles</a:t>
            </a:r>
            <a:r>
              <a:rPr lang="es-ES" dirty="0" smtClean="0"/>
              <a:t> </a:t>
            </a:r>
          </a:p>
          <a:p>
            <a:pPr fontAlgn="auto">
              <a:spcAft>
                <a:spcPts val="0"/>
              </a:spcAft>
              <a:buFont typeface="Arial" pitchFamily="34" charset="0"/>
              <a:buNone/>
              <a:defRPr/>
            </a:pPr>
            <a:r>
              <a:rPr lang="es-ES" dirty="0" smtClean="0"/>
              <a:t>of </a:t>
            </a:r>
            <a:r>
              <a:rPr lang="es-ES" dirty="0" err="1" smtClean="0"/>
              <a:t>climate</a:t>
            </a:r>
            <a:r>
              <a:rPr lang="es-ES" dirty="0" smtClean="0"/>
              <a:t> </a:t>
            </a:r>
            <a:r>
              <a:rPr lang="es-ES" dirty="0" err="1" smtClean="0"/>
              <a:t>change</a:t>
            </a:r>
            <a:r>
              <a:rPr lang="es-ES" dirty="0" smtClean="0"/>
              <a:t> &amp; </a:t>
            </a:r>
          </a:p>
          <a:p>
            <a:pPr fontAlgn="auto">
              <a:spcAft>
                <a:spcPts val="0"/>
              </a:spcAft>
              <a:buFont typeface="Arial" pitchFamily="34" charset="0"/>
              <a:buNone/>
              <a:defRPr/>
            </a:pPr>
            <a:r>
              <a:rPr lang="es-ES" dirty="0" err="1" smtClean="0"/>
              <a:t>international</a:t>
            </a:r>
            <a:r>
              <a:rPr lang="es-ES" dirty="0" smtClean="0"/>
              <a:t> </a:t>
            </a:r>
            <a:r>
              <a:rPr lang="es-ES" dirty="0" err="1" smtClean="0"/>
              <a:t>economic</a:t>
            </a:r>
            <a:r>
              <a:rPr lang="es-ES" dirty="0" smtClean="0"/>
              <a:t> </a:t>
            </a:r>
            <a:r>
              <a:rPr lang="es-ES" dirty="0" err="1" smtClean="0"/>
              <a:t>regulation</a:t>
            </a:r>
            <a:endParaRPr lang="es-MX"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n-US" dirty="0" smtClean="0"/>
              <a:t>UNFCCC references </a:t>
            </a:r>
            <a:r>
              <a:rPr lang="en-US" dirty="0"/>
              <a:t>to sustainable development</a:t>
            </a:r>
            <a:endParaRPr lang="es-MX" dirty="0"/>
          </a:p>
        </p:txBody>
      </p:sp>
      <p:sp>
        <p:nvSpPr>
          <p:cNvPr id="21506" name="2 Marcador de contenido"/>
          <p:cNvSpPr>
            <a:spLocks noGrp="1"/>
          </p:cNvSpPr>
          <p:nvPr>
            <p:ph idx="1"/>
          </p:nvPr>
        </p:nvSpPr>
        <p:spPr/>
        <p:txBody>
          <a:bodyPr/>
          <a:lstStyle/>
          <a:p>
            <a:r>
              <a:rPr lang="en-US" smtClean="0"/>
              <a:t>No binding ‘sustainable development’ obligation </a:t>
            </a:r>
          </a:p>
          <a:p>
            <a:r>
              <a:rPr lang="en-US" smtClean="0"/>
              <a:t>Greater emphasis on economic growth than the Rio Declaration</a:t>
            </a:r>
          </a:p>
          <a:p>
            <a:r>
              <a:rPr lang="en-US" smtClean="0"/>
              <a:t>Example: ‘sustainable social and economic development’ (preamble)</a:t>
            </a:r>
            <a:endParaRPr lang="es-MX"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n-US" dirty="0"/>
              <a:t>UNFCCC </a:t>
            </a:r>
            <a:r>
              <a:rPr lang="en-US" dirty="0" smtClean="0"/>
              <a:t>disputes </a:t>
            </a:r>
            <a:br>
              <a:rPr lang="en-US" dirty="0" smtClean="0"/>
            </a:br>
            <a:r>
              <a:rPr lang="en-US" dirty="0" smtClean="0"/>
              <a:t>go </a:t>
            </a:r>
            <a:r>
              <a:rPr lang="en-US" dirty="0"/>
              <a:t>to </a:t>
            </a:r>
            <a:r>
              <a:rPr lang="en-US" dirty="0" smtClean="0"/>
              <a:t>ICJ </a:t>
            </a:r>
            <a:r>
              <a:rPr lang="en-US" dirty="0"/>
              <a:t>or arbitration</a:t>
            </a:r>
            <a:endParaRPr lang="es-MX" dirty="0"/>
          </a:p>
        </p:txBody>
      </p:sp>
      <p:sp>
        <p:nvSpPr>
          <p:cNvPr id="3" name="2 Marcador de contenido"/>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en-US" i="1" dirty="0" err="1" smtClean="0"/>
              <a:t>Gabčíkovo-Nagymaros</a:t>
            </a:r>
            <a:r>
              <a:rPr lang="en-US" i="1" dirty="0" smtClean="0"/>
              <a:t>: </a:t>
            </a:r>
            <a:r>
              <a:rPr lang="en-US" dirty="0" smtClean="0"/>
              <a:t>concept </a:t>
            </a:r>
            <a:r>
              <a:rPr lang="en-US" dirty="0"/>
              <a:t>of sustainable development refers to the need to reconcile economic development with protection of the environment</a:t>
            </a:r>
            <a:endParaRPr lang="en-US" i="1" dirty="0" smtClean="0"/>
          </a:p>
          <a:p>
            <a:pPr fontAlgn="auto">
              <a:spcAft>
                <a:spcPts val="0"/>
              </a:spcAft>
              <a:buFont typeface="Arial" pitchFamily="34" charset="0"/>
              <a:buChar char="•"/>
              <a:defRPr/>
            </a:pPr>
            <a:r>
              <a:rPr lang="en-US" i="1" dirty="0" smtClean="0"/>
              <a:t>Pulp </a:t>
            </a:r>
            <a:r>
              <a:rPr lang="en-US" i="1" dirty="0"/>
              <a:t>Mills on the River </a:t>
            </a:r>
            <a:r>
              <a:rPr lang="en-US" i="1" dirty="0" smtClean="0"/>
              <a:t>Uruguay: </a:t>
            </a:r>
            <a:r>
              <a:rPr lang="en-US" dirty="0" smtClean="0"/>
              <a:t>refers </a:t>
            </a:r>
            <a:r>
              <a:rPr lang="en-US" dirty="0"/>
              <a:t>to ‘the need to strike a balance between the use of the waters and the protection of the river consistent with the objective of sustainable development</a:t>
            </a:r>
            <a:r>
              <a:rPr lang="en-US" dirty="0" smtClean="0"/>
              <a:t>’.</a:t>
            </a:r>
          </a:p>
          <a:p>
            <a:pPr fontAlgn="auto">
              <a:spcAft>
                <a:spcPts val="0"/>
              </a:spcAft>
              <a:buFont typeface="Arial" pitchFamily="34" charset="0"/>
              <a:buChar char="•"/>
              <a:defRPr/>
            </a:pPr>
            <a:r>
              <a:rPr lang="en-US" dirty="0" smtClean="0"/>
              <a:t>BUT  you need conclusive </a:t>
            </a:r>
            <a:r>
              <a:rPr lang="en-US" dirty="0"/>
              <a:t>evidence of environmental harm to secure an order for restitution or to pay compensation, which may be difficult to achieve given the current uncertainty regarding the </a:t>
            </a:r>
            <a:r>
              <a:rPr lang="en-US" dirty="0" smtClean="0"/>
              <a:t>exact causes </a:t>
            </a:r>
            <a:r>
              <a:rPr lang="en-US" dirty="0"/>
              <a:t>and effects of climate </a:t>
            </a:r>
            <a:r>
              <a:rPr lang="en-US" dirty="0" smtClean="0"/>
              <a:t>change.</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s-MX"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Título"/>
          <p:cNvSpPr>
            <a:spLocks noGrp="1"/>
          </p:cNvSpPr>
          <p:nvPr>
            <p:ph type="title"/>
          </p:nvPr>
        </p:nvSpPr>
        <p:spPr/>
        <p:txBody>
          <a:bodyPr/>
          <a:lstStyle/>
          <a:p>
            <a:r>
              <a:rPr lang="en-US" i="1" smtClean="0"/>
              <a:t>US – Shrimp</a:t>
            </a:r>
            <a:r>
              <a:rPr lang="en-US" smtClean="0"/>
              <a:t>, WTO Appellate Body</a:t>
            </a:r>
            <a:endParaRPr lang="es-MX" smtClean="0"/>
          </a:p>
        </p:txBody>
      </p:sp>
      <p:sp>
        <p:nvSpPr>
          <p:cNvPr id="3" name="2 Marcador de contenido"/>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smtClean="0"/>
              <a:t>AB referred </a:t>
            </a:r>
            <a:r>
              <a:rPr lang="en-US" dirty="0"/>
              <a:t>to sustainable development to support its interpretation of </a:t>
            </a:r>
            <a:r>
              <a:rPr lang="en-US" dirty="0" smtClean="0"/>
              <a:t>GATT </a:t>
            </a:r>
            <a:r>
              <a:rPr lang="en-US" dirty="0"/>
              <a:t>Article XX(g). </a:t>
            </a:r>
            <a:endParaRPr lang="en-US" dirty="0" smtClean="0"/>
          </a:p>
          <a:p>
            <a:pPr fontAlgn="auto">
              <a:spcAft>
                <a:spcPts val="0"/>
              </a:spcAft>
              <a:buFont typeface="Arial" pitchFamily="34" charset="0"/>
              <a:buChar char="•"/>
              <a:defRPr/>
            </a:pPr>
            <a:r>
              <a:rPr lang="en-US" dirty="0"/>
              <a:t>R</a:t>
            </a:r>
            <a:r>
              <a:rPr lang="en-US" dirty="0" smtClean="0"/>
              <a:t>eferences </a:t>
            </a:r>
            <a:r>
              <a:rPr lang="en-US" dirty="0"/>
              <a:t>to environmental protection and sustainable development in WTO Agreement</a:t>
            </a:r>
            <a:r>
              <a:rPr lang="en-US" dirty="0" smtClean="0"/>
              <a:t> preamble. </a:t>
            </a:r>
          </a:p>
          <a:p>
            <a:pPr fontAlgn="auto">
              <a:spcAft>
                <a:spcPts val="0"/>
              </a:spcAft>
              <a:buFont typeface="Arial" pitchFamily="34" charset="0"/>
              <a:buChar char="•"/>
              <a:defRPr/>
            </a:pPr>
            <a:r>
              <a:rPr lang="en-US" dirty="0" smtClean="0"/>
              <a:t>The </a:t>
            </a:r>
            <a:r>
              <a:rPr lang="en-US" dirty="0"/>
              <a:t>generic term ‘natural resources’ in Article XX(g) is not ‘static’ in its content but is ‘evolutionary</a:t>
            </a:r>
            <a:r>
              <a:rPr lang="en-US" dirty="0" smtClean="0"/>
              <a:t>’. </a:t>
            </a:r>
          </a:p>
          <a:p>
            <a:pPr fontAlgn="auto">
              <a:spcAft>
                <a:spcPts val="0"/>
              </a:spcAft>
              <a:buFont typeface="Arial" pitchFamily="34" charset="0"/>
              <a:buChar char="•"/>
              <a:defRPr/>
            </a:pPr>
            <a:r>
              <a:rPr lang="en-US" dirty="0" smtClean="0"/>
              <a:t>Should </a:t>
            </a:r>
            <a:r>
              <a:rPr lang="en-US" dirty="0"/>
              <a:t>take into consideration the international community’s efforts to protect living natural </a:t>
            </a:r>
            <a:r>
              <a:rPr lang="en-US" dirty="0" smtClean="0"/>
              <a:t>resources.</a:t>
            </a:r>
            <a:endParaRPr lang="es-MX"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1 Título"/>
          <p:cNvSpPr>
            <a:spLocks noGrp="1"/>
          </p:cNvSpPr>
          <p:nvPr>
            <p:ph type="title"/>
          </p:nvPr>
        </p:nvSpPr>
        <p:spPr/>
        <p:txBody>
          <a:bodyPr/>
          <a:lstStyle/>
          <a:p>
            <a:r>
              <a:rPr lang="en-US" smtClean="0"/>
              <a:t>2001 WTO Ministerial Declaration</a:t>
            </a:r>
            <a:endParaRPr lang="es-MX" smtClean="0"/>
          </a:p>
        </p:txBody>
      </p:sp>
      <p:sp>
        <p:nvSpPr>
          <p:cNvPr id="3" name="2 Marcador de contenido"/>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Members ‘strongly</a:t>
            </a:r>
            <a:r>
              <a:rPr lang="en-US" dirty="0"/>
              <a:t>’ reaffirmed </a:t>
            </a:r>
            <a:r>
              <a:rPr lang="en-US" dirty="0" smtClean="0"/>
              <a:t>commitment </a:t>
            </a:r>
            <a:r>
              <a:rPr lang="en-US" dirty="0"/>
              <a:t>to </a:t>
            </a:r>
            <a:r>
              <a:rPr lang="en-US" dirty="0" smtClean="0"/>
              <a:t>objective </a:t>
            </a:r>
            <a:r>
              <a:rPr lang="en-US" dirty="0"/>
              <a:t>of sustainable </a:t>
            </a:r>
            <a:r>
              <a:rPr lang="en-US" dirty="0" smtClean="0"/>
              <a:t>development </a:t>
            </a:r>
          </a:p>
          <a:p>
            <a:pPr fontAlgn="auto">
              <a:spcAft>
                <a:spcPts val="0"/>
              </a:spcAft>
              <a:buFont typeface="Arial" pitchFamily="34" charset="0"/>
              <a:buChar char="•"/>
              <a:defRPr/>
            </a:pPr>
            <a:r>
              <a:rPr lang="en-US" dirty="0" smtClean="0"/>
              <a:t>Says ‘open </a:t>
            </a:r>
            <a:r>
              <a:rPr lang="en-US" dirty="0"/>
              <a:t>and nondiscriminatory multilateral trading system, and acting for the protection of the environment and the promotion of sustainable development can and must be mutually supportive</a:t>
            </a:r>
            <a:r>
              <a:rPr lang="en-US" dirty="0" smtClean="0"/>
              <a:t>’</a:t>
            </a:r>
          </a:p>
          <a:p>
            <a:pPr fontAlgn="auto">
              <a:spcAft>
                <a:spcPts val="0"/>
              </a:spcAft>
              <a:buFont typeface="Arial" pitchFamily="34" charset="0"/>
              <a:buChar char="•"/>
              <a:defRPr/>
            </a:pPr>
            <a:r>
              <a:rPr lang="en-US" dirty="0"/>
              <a:t>R</a:t>
            </a:r>
            <a:r>
              <a:rPr lang="en-US" dirty="0" smtClean="0"/>
              <a:t>elevant </a:t>
            </a:r>
            <a:r>
              <a:rPr lang="en-US" dirty="0"/>
              <a:t>to </a:t>
            </a:r>
            <a:r>
              <a:rPr lang="en-US" dirty="0" smtClean="0"/>
              <a:t>interpret </a:t>
            </a:r>
            <a:r>
              <a:rPr lang="en-US" dirty="0"/>
              <a:t>WTO </a:t>
            </a:r>
            <a:r>
              <a:rPr lang="en-US" dirty="0" smtClean="0"/>
              <a:t>law (per VCLT) </a:t>
            </a:r>
          </a:p>
          <a:p>
            <a:pPr fontAlgn="auto">
              <a:spcAft>
                <a:spcPts val="0"/>
              </a:spcAft>
              <a:buFont typeface="Arial" pitchFamily="34" charset="0"/>
              <a:buChar char="•"/>
              <a:defRPr/>
            </a:pPr>
            <a:r>
              <a:rPr lang="en-US" dirty="0"/>
              <a:t>S</a:t>
            </a:r>
            <a:r>
              <a:rPr lang="en-US" dirty="0" smtClean="0"/>
              <a:t>uggests </a:t>
            </a:r>
            <a:r>
              <a:rPr lang="en-US" dirty="0"/>
              <a:t>acceptance of </a:t>
            </a:r>
            <a:r>
              <a:rPr lang="en-US" dirty="0" smtClean="0"/>
              <a:t>prior jurisprudence</a:t>
            </a:r>
            <a:endParaRPr lang="es-MX"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n-US" dirty="0"/>
              <a:t>Measures to address climate change</a:t>
            </a:r>
            <a:endParaRPr lang="es-MX" dirty="0"/>
          </a:p>
        </p:txBody>
      </p:sp>
      <p:sp>
        <p:nvSpPr>
          <p:cNvPr id="3" name="2 Marcador de contenido"/>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en-US" dirty="0" smtClean="0"/>
              <a:t>Likely </a:t>
            </a:r>
            <a:r>
              <a:rPr lang="en-US" dirty="0"/>
              <a:t>to qualify as relating to the conservation of an exhaustible natural </a:t>
            </a:r>
            <a:r>
              <a:rPr lang="en-US" dirty="0" smtClean="0"/>
              <a:t>resource </a:t>
            </a:r>
          </a:p>
          <a:p>
            <a:pPr lvl="1" fontAlgn="auto">
              <a:spcAft>
                <a:spcPts val="0"/>
              </a:spcAft>
              <a:buFont typeface="Arial" pitchFamily="34" charset="0"/>
              <a:buChar char="–"/>
              <a:defRPr/>
            </a:pPr>
            <a:r>
              <a:rPr lang="en-US" dirty="0" smtClean="0"/>
              <a:t>linkage </a:t>
            </a:r>
            <a:r>
              <a:rPr lang="en-US" dirty="0"/>
              <a:t>between climate change and sustainable </a:t>
            </a:r>
            <a:r>
              <a:rPr lang="en-US" dirty="0" smtClean="0"/>
              <a:t>development: </a:t>
            </a:r>
            <a:r>
              <a:rPr lang="en-US" i="1" dirty="0"/>
              <a:t>US – </a:t>
            </a:r>
            <a:r>
              <a:rPr lang="en-US" i="1" dirty="0" smtClean="0"/>
              <a:t>Shrimp</a:t>
            </a:r>
            <a:r>
              <a:rPr lang="en-US" dirty="0" smtClean="0"/>
              <a:t> </a:t>
            </a:r>
          </a:p>
          <a:p>
            <a:pPr lvl="1" fontAlgn="auto">
              <a:spcAft>
                <a:spcPts val="0"/>
              </a:spcAft>
              <a:buFont typeface="Arial" pitchFamily="34" charset="0"/>
              <a:buChar char="–"/>
              <a:defRPr/>
            </a:pPr>
            <a:r>
              <a:rPr lang="en-US" dirty="0" smtClean="0"/>
              <a:t>WTO </a:t>
            </a:r>
            <a:r>
              <a:rPr lang="en-US" dirty="0"/>
              <a:t>jurisprudence </a:t>
            </a:r>
            <a:r>
              <a:rPr lang="en-US" dirty="0" smtClean="0"/>
              <a:t>that </a:t>
            </a:r>
            <a:r>
              <a:rPr lang="en-US" dirty="0"/>
              <a:t>clean air is an exhaustible natural </a:t>
            </a:r>
            <a:r>
              <a:rPr lang="en-US" dirty="0" smtClean="0"/>
              <a:t>resource: </a:t>
            </a:r>
            <a:r>
              <a:rPr lang="en-US" i="1" dirty="0"/>
              <a:t>US – Gasoline</a:t>
            </a:r>
            <a:r>
              <a:rPr lang="en-US" dirty="0" smtClean="0"/>
              <a:t> </a:t>
            </a:r>
          </a:p>
          <a:p>
            <a:pPr fontAlgn="auto">
              <a:spcAft>
                <a:spcPts val="0"/>
              </a:spcAft>
              <a:buFont typeface="Arial" pitchFamily="34" charset="0"/>
              <a:buChar char="•"/>
              <a:defRPr/>
            </a:pPr>
            <a:r>
              <a:rPr lang="en-US" dirty="0" smtClean="0"/>
              <a:t>Could </a:t>
            </a:r>
            <a:r>
              <a:rPr lang="en-US" dirty="0"/>
              <a:t>be </a:t>
            </a:r>
            <a:r>
              <a:rPr lang="en-US" dirty="0" smtClean="0"/>
              <a:t>measures </a:t>
            </a:r>
            <a:r>
              <a:rPr lang="en-US" dirty="0"/>
              <a:t>necessary to protect human, animal or plant life or health, </a:t>
            </a:r>
            <a:endParaRPr lang="en-US" dirty="0" smtClean="0"/>
          </a:p>
          <a:p>
            <a:pPr lvl="1" fontAlgn="auto">
              <a:spcAft>
                <a:spcPts val="0"/>
              </a:spcAft>
              <a:buFont typeface="Arial" pitchFamily="34" charset="0"/>
              <a:buChar char="–"/>
              <a:defRPr/>
            </a:pPr>
            <a:r>
              <a:rPr lang="en-US" dirty="0" smtClean="0"/>
              <a:t>Obiter dictum </a:t>
            </a:r>
            <a:r>
              <a:rPr lang="en-US" dirty="0"/>
              <a:t>of </a:t>
            </a:r>
            <a:r>
              <a:rPr lang="en-US" dirty="0" smtClean="0"/>
              <a:t>Appellate </a:t>
            </a:r>
            <a:r>
              <a:rPr lang="en-US" dirty="0"/>
              <a:t>Body in </a:t>
            </a:r>
            <a:r>
              <a:rPr lang="en-US" i="1" dirty="0"/>
              <a:t>Brazil – Retreaded </a:t>
            </a:r>
            <a:r>
              <a:rPr lang="en-US" i="1" dirty="0" err="1" smtClean="0"/>
              <a:t>Tyres</a:t>
            </a:r>
            <a:r>
              <a:rPr lang="en-US" dirty="0" smtClean="0"/>
              <a:t> </a:t>
            </a:r>
          </a:p>
          <a:p>
            <a:pPr fontAlgn="auto">
              <a:spcAft>
                <a:spcPts val="0"/>
              </a:spcAft>
              <a:buFont typeface="Arial" pitchFamily="34" charset="0"/>
              <a:buChar char="•"/>
              <a:defRPr/>
            </a:pPr>
            <a:r>
              <a:rPr lang="en-US" dirty="0" smtClean="0"/>
              <a:t>Subject </a:t>
            </a:r>
            <a:r>
              <a:rPr lang="en-US" dirty="0"/>
              <a:t>to the requirement that they are not applied in a manner which would constitute a means of arbitrary or unjustifiable discrimination between countries where the same conditions prevail, or a disguised restriction on international trade, and are otherwise in accordance with the provisions of the WTO </a:t>
            </a:r>
            <a:r>
              <a:rPr lang="en-US" dirty="0" smtClean="0"/>
              <a:t>Agreements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Título"/>
          <p:cNvSpPr>
            <a:spLocks noGrp="1"/>
          </p:cNvSpPr>
          <p:nvPr>
            <p:ph type="title"/>
          </p:nvPr>
        </p:nvSpPr>
        <p:spPr/>
        <p:txBody>
          <a:bodyPr/>
          <a:lstStyle/>
          <a:p>
            <a:r>
              <a:rPr lang="es-ES" smtClean="0"/>
              <a:t>Legal effect</a:t>
            </a:r>
            <a:endParaRPr lang="es-MX" smtClean="0"/>
          </a:p>
        </p:txBody>
      </p:sp>
      <p:sp>
        <p:nvSpPr>
          <p:cNvPr id="26626" name="2 Marcador de contenido"/>
          <p:cNvSpPr>
            <a:spLocks noGrp="1"/>
          </p:cNvSpPr>
          <p:nvPr>
            <p:ph idx="1"/>
          </p:nvPr>
        </p:nvSpPr>
        <p:spPr/>
        <p:txBody>
          <a:bodyPr/>
          <a:lstStyle/>
          <a:p>
            <a:r>
              <a:rPr lang="en-US" smtClean="0"/>
              <a:t>Sustainable development too vague to be a rule of customary international law</a:t>
            </a:r>
          </a:p>
          <a:p>
            <a:r>
              <a:rPr lang="en-US" smtClean="0"/>
              <a:t>States have right to exploit their resources, subject to responsibility to not cause environmental damage beyond their borders</a:t>
            </a:r>
          </a:p>
          <a:p>
            <a:r>
              <a:rPr lang="en-US" smtClean="0"/>
              <a:t>Can be taken into account in treaty interpretation, depending on the specific treaty language (WTO, CIJ)</a:t>
            </a:r>
            <a:endParaRPr lang="es-MX"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n-US" dirty="0" smtClean="0"/>
              <a:t>Concept of sustainable </a:t>
            </a:r>
            <a:r>
              <a:rPr lang="en-US" dirty="0"/>
              <a:t>development</a:t>
            </a:r>
            <a:endParaRPr lang="es-MX" dirty="0"/>
          </a:p>
        </p:txBody>
      </p:sp>
      <p:sp>
        <p:nvSpPr>
          <p:cNvPr id="27650" name="2 Marcador de contenido"/>
          <p:cNvSpPr>
            <a:spLocks noGrp="1"/>
          </p:cNvSpPr>
          <p:nvPr>
            <p:ph idx="1"/>
          </p:nvPr>
        </p:nvSpPr>
        <p:spPr/>
        <p:txBody>
          <a:bodyPr/>
          <a:lstStyle/>
          <a:p>
            <a:r>
              <a:rPr lang="en-US" smtClean="0"/>
              <a:t>Does not create specific obligations for States with respect to climate change. </a:t>
            </a:r>
          </a:p>
          <a:p>
            <a:r>
              <a:rPr lang="en-US" smtClean="0"/>
              <a:t>In treaties in which sustainable development forms part of the preamble or is otherwise incorporated into the treaty text, it can influence the interpretation of that treaty. </a:t>
            </a:r>
          </a:p>
          <a:p>
            <a:r>
              <a:rPr lang="en-US" smtClean="0"/>
              <a:t>However, this concept can not be used to alter clearly stated obligations in treaties.</a:t>
            </a:r>
            <a:endParaRPr lang="es-MX"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Título"/>
          <p:cNvSpPr>
            <a:spLocks noGrp="1"/>
          </p:cNvSpPr>
          <p:nvPr>
            <p:ph type="ctrTitle"/>
          </p:nvPr>
        </p:nvSpPr>
        <p:spPr/>
        <p:txBody>
          <a:bodyPr/>
          <a:lstStyle/>
          <a:p>
            <a:r>
              <a:rPr lang="es-ES" smtClean="0"/>
              <a:t>Precautionary Principle</a:t>
            </a:r>
            <a:endParaRPr lang="es-MX" smtClean="0"/>
          </a:p>
        </p:txBody>
      </p:sp>
      <p:sp>
        <p:nvSpPr>
          <p:cNvPr id="3" name="2 Subtítulo"/>
          <p:cNvSpPr>
            <a:spLocks noGrp="1"/>
          </p:cNvSpPr>
          <p:nvPr>
            <p:ph type="subTitle" idx="1"/>
          </p:nvPr>
        </p:nvSpPr>
        <p:spPr/>
        <p:txBody>
          <a:bodyPr rtlCol="0">
            <a:normAutofit/>
          </a:bodyPr>
          <a:lstStyle/>
          <a:p>
            <a:pPr fontAlgn="auto">
              <a:spcAft>
                <a:spcPts val="0"/>
              </a:spcAft>
              <a:buFont typeface="Arial" pitchFamily="34" charset="0"/>
              <a:buNone/>
              <a:defRPr/>
            </a:pPr>
            <a:endParaRPr lang="es-MX"/>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Título"/>
          <p:cNvSpPr>
            <a:spLocks noGrp="1"/>
          </p:cNvSpPr>
          <p:nvPr>
            <p:ph type="title"/>
          </p:nvPr>
        </p:nvSpPr>
        <p:spPr/>
        <p:txBody>
          <a:bodyPr/>
          <a:lstStyle/>
          <a:p>
            <a:r>
              <a:rPr lang="en-US" smtClean="0"/>
              <a:t>Rio Declaration Principle 15 </a:t>
            </a:r>
            <a:endParaRPr lang="es-MX" smtClean="0"/>
          </a:p>
        </p:txBody>
      </p:sp>
      <p:sp>
        <p:nvSpPr>
          <p:cNvPr id="29698" name="2 Marcador de contenido"/>
          <p:cNvSpPr>
            <a:spLocks noGrp="1"/>
          </p:cNvSpPr>
          <p:nvPr>
            <p:ph idx="1"/>
          </p:nvPr>
        </p:nvSpPr>
        <p:spPr/>
        <p:txBody>
          <a:bodyPr/>
          <a:lstStyle/>
          <a:p>
            <a:r>
              <a:rPr lang="en-US" smtClean="0"/>
              <a:t>In order to protect the environment, the precautionary approach </a:t>
            </a:r>
            <a:r>
              <a:rPr lang="en-US" b="1" smtClean="0"/>
              <a:t>shall</a:t>
            </a:r>
            <a:r>
              <a:rPr lang="en-US" smtClean="0"/>
              <a:t> be widely applied by States </a:t>
            </a:r>
            <a:r>
              <a:rPr lang="en-US" b="1" smtClean="0"/>
              <a:t>according to their capabilities</a:t>
            </a:r>
            <a:r>
              <a:rPr lang="en-US" smtClean="0"/>
              <a:t>. Where there are threats of serious or irreversible damage, lack of full scientific certainty </a:t>
            </a:r>
            <a:r>
              <a:rPr lang="en-US" b="1" smtClean="0"/>
              <a:t>shall</a:t>
            </a:r>
            <a:r>
              <a:rPr lang="en-US" smtClean="0"/>
              <a:t> not be used as a reason for postponing </a:t>
            </a:r>
            <a:r>
              <a:rPr lang="en-US" b="1" smtClean="0"/>
              <a:t>cost-effective</a:t>
            </a:r>
            <a:r>
              <a:rPr lang="en-US" smtClean="0"/>
              <a:t> measures to prevent environmental degradation.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n-US" sz="4900" dirty="0" smtClean="0"/>
              <a:t/>
            </a:r>
            <a:br>
              <a:rPr lang="en-US" sz="4900" dirty="0" smtClean="0"/>
            </a:br>
            <a:r>
              <a:rPr lang="en-US" sz="4900" dirty="0" smtClean="0"/>
              <a:t>UNFCCC </a:t>
            </a:r>
            <a:r>
              <a:rPr lang="en-US" sz="4900" dirty="0"/>
              <a:t>Article 3(3)</a:t>
            </a:r>
            <a:r>
              <a:rPr lang="es-MX" dirty="0"/>
              <a:t/>
            </a:r>
            <a:br>
              <a:rPr lang="es-MX" dirty="0"/>
            </a:br>
            <a:endParaRPr lang="es-MX" dirty="0"/>
          </a:p>
        </p:txBody>
      </p:sp>
      <p:sp>
        <p:nvSpPr>
          <p:cNvPr id="30722" name="2 Marcador de contenido"/>
          <p:cNvSpPr>
            <a:spLocks noGrp="1"/>
          </p:cNvSpPr>
          <p:nvPr>
            <p:ph idx="1"/>
          </p:nvPr>
        </p:nvSpPr>
        <p:spPr/>
        <p:txBody>
          <a:bodyPr/>
          <a:lstStyle/>
          <a:p>
            <a:r>
              <a:rPr lang="en-US" smtClean="0"/>
              <a:t>The Parties </a:t>
            </a:r>
            <a:r>
              <a:rPr lang="en-US" b="1" smtClean="0"/>
              <a:t>should</a:t>
            </a:r>
            <a:r>
              <a:rPr lang="en-US" smtClean="0"/>
              <a:t> take precautionary measures to </a:t>
            </a:r>
            <a:r>
              <a:rPr lang="en-US" b="1" smtClean="0"/>
              <a:t>anticipate, prevent or minimize</a:t>
            </a:r>
            <a:r>
              <a:rPr lang="en-US" smtClean="0"/>
              <a:t> the causes of climate change and mitigate its adverse effects. Where there are threats of serious or irreversible damage, lack of full scientific certainty </a:t>
            </a:r>
            <a:r>
              <a:rPr lang="en-US" b="1" smtClean="0"/>
              <a:t>should</a:t>
            </a:r>
            <a:r>
              <a:rPr lang="en-US" smtClean="0"/>
              <a:t> not be used as a reason for postponing such measures….</a:t>
            </a:r>
          </a:p>
          <a:p>
            <a:r>
              <a:rPr lang="en-US" smtClean="0"/>
              <a:t>Hmmm….</a:t>
            </a:r>
            <a:endParaRPr lang="es-MX"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a:t>UN Framework </a:t>
            </a:r>
            <a:r>
              <a:rPr lang="es-ES" dirty="0" err="1"/>
              <a:t>Convention</a:t>
            </a:r>
            <a:r>
              <a:rPr lang="es-ES" dirty="0"/>
              <a:t> </a:t>
            </a:r>
            <a:r>
              <a:rPr lang="es-ES" dirty="0" smtClean="0"/>
              <a:t/>
            </a:r>
            <a:br>
              <a:rPr lang="es-ES" dirty="0" smtClean="0"/>
            </a:br>
            <a:r>
              <a:rPr lang="es-ES" dirty="0" err="1" smtClean="0"/>
              <a:t>on</a:t>
            </a:r>
            <a:r>
              <a:rPr lang="es-ES" dirty="0" smtClean="0"/>
              <a:t> </a:t>
            </a:r>
            <a:r>
              <a:rPr lang="es-ES" dirty="0" err="1"/>
              <a:t>Climate</a:t>
            </a:r>
            <a:r>
              <a:rPr lang="es-ES" dirty="0"/>
              <a:t> </a:t>
            </a:r>
            <a:r>
              <a:rPr lang="es-ES" dirty="0" err="1"/>
              <a:t>Change</a:t>
            </a:r>
            <a:r>
              <a:rPr lang="es-ES" dirty="0"/>
              <a:t> </a:t>
            </a:r>
            <a:r>
              <a:rPr lang="es-ES" dirty="0" smtClean="0"/>
              <a:t>(UNFCCC)</a:t>
            </a:r>
            <a:endParaRPr lang="es-MX" dirty="0"/>
          </a:p>
        </p:txBody>
      </p:sp>
      <p:sp>
        <p:nvSpPr>
          <p:cNvPr id="3" name="2 Marcador de contenido"/>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Opened </a:t>
            </a:r>
            <a:r>
              <a:rPr lang="en-US" dirty="0"/>
              <a:t>for </a:t>
            </a:r>
            <a:r>
              <a:rPr lang="en-US" dirty="0" smtClean="0"/>
              <a:t>signature at 1992 UN Conference </a:t>
            </a:r>
            <a:r>
              <a:rPr lang="en-US" dirty="0"/>
              <a:t>on Environment and </a:t>
            </a:r>
            <a:r>
              <a:rPr lang="en-US" dirty="0" smtClean="0"/>
              <a:t>Development, </a:t>
            </a:r>
            <a:r>
              <a:rPr lang="en-US" dirty="0"/>
              <a:t>Rio de </a:t>
            </a:r>
            <a:r>
              <a:rPr lang="en-US" dirty="0" smtClean="0"/>
              <a:t>Janeiro.</a:t>
            </a:r>
          </a:p>
          <a:p>
            <a:pPr fontAlgn="auto">
              <a:spcAft>
                <a:spcPts val="0"/>
              </a:spcAft>
              <a:buFont typeface="Arial" pitchFamily="34" charset="0"/>
              <a:buChar char="•"/>
              <a:defRPr/>
            </a:pPr>
            <a:r>
              <a:rPr lang="en-US" dirty="0" smtClean="0"/>
              <a:t>Entered </a:t>
            </a:r>
            <a:r>
              <a:rPr lang="en-US" dirty="0"/>
              <a:t>into force in 1994. </a:t>
            </a:r>
            <a:endParaRPr lang="en-US" dirty="0" smtClean="0"/>
          </a:p>
          <a:p>
            <a:pPr fontAlgn="auto">
              <a:spcAft>
                <a:spcPts val="0"/>
              </a:spcAft>
              <a:buFont typeface="Arial" pitchFamily="34" charset="0"/>
              <a:buChar char="•"/>
              <a:defRPr/>
            </a:pPr>
            <a:r>
              <a:rPr lang="en-US" dirty="0" smtClean="0"/>
              <a:t>1992 UN Conference </a:t>
            </a:r>
            <a:r>
              <a:rPr lang="en-US" dirty="0"/>
              <a:t>also produced </a:t>
            </a:r>
            <a:endParaRPr lang="en-US" dirty="0" smtClean="0"/>
          </a:p>
          <a:p>
            <a:pPr lvl="1" fontAlgn="auto">
              <a:spcAft>
                <a:spcPts val="0"/>
              </a:spcAft>
              <a:buFont typeface="Arial" pitchFamily="34" charset="0"/>
              <a:buChar char="–"/>
              <a:defRPr/>
            </a:pPr>
            <a:r>
              <a:rPr lang="en-US" dirty="0" smtClean="0"/>
              <a:t>Rio Declaration (27 </a:t>
            </a:r>
            <a:r>
              <a:rPr lang="en-US" dirty="0"/>
              <a:t>international environmental protection </a:t>
            </a:r>
            <a:r>
              <a:rPr lang="en-US" dirty="0" smtClean="0"/>
              <a:t>principles)</a:t>
            </a:r>
          </a:p>
          <a:p>
            <a:pPr lvl="1" fontAlgn="auto">
              <a:spcAft>
                <a:spcPts val="0"/>
              </a:spcAft>
              <a:buFont typeface="Arial" pitchFamily="34" charset="0"/>
              <a:buChar char="–"/>
              <a:defRPr/>
            </a:pPr>
            <a:r>
              <a:rPr lang="en-US" dirty="0" smtClean="0"/>
              <a:t>Agenda 21 (UN’s </a:t>
            </a:r>
            <a:r>
              <a:rPr lang="es-MX" dirty="0" err="1" smtClean="0"/>
              <a:t>Environment</a:t>
            </a:r>
            <a:r>
              <a:rPr lang="es-MX" dirty="0" smtClean="0"/>
              <a:t> </a:t>
            </a:r>
            <a:r>
              <a:rPr lang="es-MX" dirty="0"/>
              <a:t>and </a:t>
            </a:r>
            <a:r>
              <a:rPr lang="es-MX" dirty="0" err="1"/>
              <a:t>Development</a:t>
            </a:r>
            <a:r>
              <a:rPr lang="es-MX" dirty="0"/>
              <a:t> Agenda</a:t>
            </a:r>
            <a:r>
              <a:rPr lang="en-US" dirty="0" smtClean="0"/>
              <a:t>)</a:t>
            </a:r>
            <a:endParaRPr lang="es-MX"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n-US" dirty="0"/>
              <a:t>L</a:t>
            </a:r>
            <a:r>
              <a:rPr lang="en-US" dirty="0" smtClean="0"/>
              <a:t>iability </a:t>
            </a:r>
            <a:r>
              <a:rPr lang="en-US" dirty="0"/>
              <a:t>for damage </a:t>
            </a:r>
            <a:r>
              <a:rPr lang="en-US" dirty="0" smtClean="0"/>
              <a:t/>
            </a:r>
            <a:br>
              <a:rPr lang="en-US" dirty="0" smtClean="0"/>
            </a:br>
            <a:r>
              <a:rPr lang="en-US" dirty="0" smtClean="0"/>
              <a:t>caused </a:t>
            </a:r>
            <a:r>
              <a:rPr lang="en-US" dirty="0"/>
              <a:t>by climate </a:t>
            </a:r>
            <a:r>
              <a:rPr lang="en-US" dirty="0" smtClean="0"/>
              <a:t>change?</a:t>
            </a:r>
            <a:endParaRPr lang="es-MX" dirty="0"/>
          </a:p>
        </p:txBody>
      </p:sp>
      <p:sp>
        <p:nvSpPr>
          <p:cNvPr id="3" name="2 Marcador de contenido"/>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a:t>COP 18, Preamble </a:t>
            </a:r>
            <a:r>
              <a:rPr lang="en-US" dirty="0" smtClean="0"/>
              <a:t>to document </a:t>
            </a:r>
            <a:r>
              <a:rPr lang="en-US" dirty="0"/>
              <a:t>regarding loss and damage that climate change causes to developing </a:t>
            </a:r>
            <a:r>
              <a:rPr lang="en-US" dirty="0" smtClean="0"/>
              <a:t>countries: ‘</a:t>
            </a:r>
            <a:r>
              <a:rPr lang="en-US" dirty="0"/>
              <a:t>the lack of full scientific certainty </a:t>
            </a:r>
            <a:r>
              <a:rPr lang="en-US" b="1" dirty="0"/>
              <a:t>should</a:t>
            </a:r>
            <a:r>
              <a:rPr lang="en-US" dirty="0"/>
              <a:t> not be used as reason for postponing action’. </a:t>
            </a:r>
            <a:endParaRPr lang="en-US" dirty="0" smtClean="0"/>
          </a:p>
          <a:p>
            <a:pPr fontAlgn="auto">
              <a:spcAft>
                <a:spcPts val="0"/>
              </a:spcAft>
              <a:buFont typeface="Arial" pitchFamily="34" charset="0"/>
              <a:buChar char="•"/>
              <a:defRPr/>
            </a:pPr>
            <a:r>
              <a:rPr lang="en-US" dirty="0" smtClean="0"/>
              <a:t>This </a:t>
            </a:r>
            <a:r>
              <a:rPr lang="en-US" dirty="0"/>
              <a:t>does not create an obligation to compensate vulnerable developing countries for the damage caused by climate </a:t>
            </a:r>
            <a:r>
              <a:rPr lang="en-US" dirty="0" smtClean="0"/>
              <a:t>change. </a:t>
            </a:r>
          </a:p>
          <a:p>
            <a:pPr fontAlgn="auto">
              <a:spcAft>
                <a:spcPts val="0"/>
              </a:spcAft>
              <a:buFont typeface="Arial" pitchFamily="34" charset="0"/>
              <a:buChar char="•"/>
              <a:defRPr/>
            </a:pPr>
            <a:r>
              <a:rPr lang="en-US" dirty="0" smtClean="0"/>
              <a:t>Difficult </a:t>
            </a:r>
            <a:r>
              <a:rPr lang="en-US" dirty="0"/>
              <a:t>to allocate responsibility for damage caused by climate change, due to the complexity of proving causation.</a:t>
            </a:r>
            <a:r>
              <a:rPr lang="es-MX" dirty="0"/>
              <a:t> </a:t>
            </a:r>
          </a:p>
          <a:p>
            <a:pPr fontAlgn="auto">
              <a:spcAft>
                <a:spcPts val="0"/>
              </a:spcAft>
              <a:buFont typeface="Arial" pitchFamily="34" charset="0"/>
              <a:buChar char="•"/>
              <a:defRPr/>
            </a:pPr>
            <a:endParaRPr lang="es-MX"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n-US" i="1" dirty="0" err="1" smtClean="0"/>
              <a:t>Gabčíkovo-Nagymaros</a:t>
            </a:r>
            <a:r>
              <a:rPr lang="en-US" i="1" dirty="0" smtClean="0"/>
              <a:t> </a:t>
            </a:r>
            <a:br>
              <a:rPr lang="en-US" i="1" dirty="0" smtClean="0"/>
            </a:br>
            <a:r>
              <a:rPr lang="en-US" i="1" dirty="0" smtClean="0"/>
              <a:t>(Hungary v. Slovakia)</a:t>
            </a:r>
            <a:r>
              <a:rPr lang="en-US" dirty="0" smtClean="0"/>
              <a:t> ICJ</a:t>
            </a:r>
            <a:endParaRPr lang="es-MX" dirty="0"/>
          </a:p>
        </p:txBody>
      </p:sp>
      <p:sp>
        <p:nvSpPr>
          <p:cNvPr id="3" name="2 Marcador de contenido"/>
          <p:cNvSpPr>
            <a:spLocks noGrp="1"/>
          </p:cNvSpPr>
          <p:nvPr>
            <p:ph idx="1"/>
          </p:nvPr>
        </p:nvSpPr>
        <p:spPr/>
        <p:txBody>
          <a:bodyPr rtlCol="0">
            <a:normAutofit fontScale="92500"/>
          </a:bodyPr>
          <a:lstStyle/>
          <a:p>
            <a:pPr fontAlgn="auto">
              <a:spcAft>
                <a:spcPts val="0"/>
              </a:spcAft>
              <a:buFont typeface="Arial" pitchFamily="34" charset="0"/>
              <a:buChar char="•"/>
              <a:defRPr/>
            </a:pPr>
            <a:r>
              <a:rPr lang="en-US" dirty="0"/>
              <a:t>Hungary argued </a:t>
            </a:r>
            <a:r>
              <a:rPr lang="en-US" dirty="0" smtClean="0"/>
              <a:t>that a </a:t>
            </a:r>
            <a:r>
              <a:rPr lang="en-US" dirty="0"/>
              <a:t>general obligation of prevention of damage pursuant to the ‘precautionary principle</a:t>
            </a:r>
            <a:r>
              <a:rPr lang="en-US" dirty="0" smtClean="0"/>
              <a:t>’ precluded </a:t>
            </a:r>
            <a:r>
              <a:rPr lang="en-US" dirty="0"/>
              <a:t>performance of its treaty with Slovakia</a:t>
            </a:r>
            <a:r>
              <a:rPr lang="en-US" dirty="0" smtClean="0"/>
              <a:t>.</a:t>
            </a:r>
          </a:p>
          <a:p>
            <a:pPr fontAlgn="auto">
              <a:spcAft>
                <a:spcPts val="0"/>
              </a:spcAft>
              <a:buFont typeface="Arial" pitchFamily="34" charset="0"/>
              <a:buChar char="•"/>
              <a:defRPr/>
            </a:pPr>
            <a:r>
              <a:rPr lang="en-US" dirty="0" smtClean="0"/>
              <a:t>ICJ: Treaty can </a:t>
            </a:r>
            <a:r>
              <a:rPr lang="en-US" dirty="0"/>
              <a:t>be terminated only on the limited grounds enumerated in the Vienna </a:t>
            </a:r>
            <a:r>
              <a:rPr lang="en-US" dirty="0" smtClean="0"/>
              <a:t>Convention.</a:t>
            </a:r>
          </a:p>
          <a:p>
            <a:pPr fontAlgn="auto">
              <a:spcAft>
                <a:spcPts val="0"/>
              </a:spcAft>
              <a:buFont typeface="Arial" pitchFamily="34" charset="0"/>
              <a:buChar char="•"/>
              <a:defRPr/>
            </a:pPr>
            <a:r>
              <a:rPr lang="en-US" dirty="0" smtClean="0"/>
              <a:t>Sum: The </a:t>
            </a:r>
            <a:r>
              <a:rPr lang="en-US" dirty="0"/>
              <a:t>precautionary principle cannot be invoked to excuse performance of a treaty or to terminate a treaty, unless </a:t>
            </a:r>
            <a:r>
              <a:rPr lang="en-US" dirty="0" smtClean="0"/>
              <a:t>the </a:t>
            </a:r>
            <a:r>
              <a:rPr lang="en-US" dirty="0"/>
              <a:t>treaty says so.</a:t>
            </a:r>
            <a:endParaRPr lang="es-MX"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n-US" i="1" dirty="0"/>
              <a:t>EC – </a:t>
            </a:r>
            <a:r>
              <a:rPr lang="en-US" i="1" dirty="0" smtClean="0"/>
              <a:t>Hormones</a:t>
            </a:r>
            <a:r>
              <a:rPr lang="en-US" dirty="0" smtClean="0"/>
              <a:t> </a:t>
            </a:r>
            <a:br>
              <a:rPr lang="en-US" dirty="0" smtClean="0"/>
            </a:br>
            <a:r>
              <a:rPr lang="en-US" dirty="0" smtClean="0"/>
              <a:t>WTO </a:t>
            </a:r>
            <a:r>
              <a:rPr lang="en-US" dirty="0"/>
              <a:t>Appellate Body</a:t>
            </a:r>
            <a:endParaRPr lang="es-MX" dirty="0"/>
          </a:p>
        </p:txBody>
      </p:sp>
      <p:sp>
        <p:nvSpPr>
          <p:cNvPr id="3" name="2 Marcador de contenido"/>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en-US" dirty="0" smtClean="0"/>
              <a:t>AB rejected </a:t>
            </a:r>
            <a:r>
              <a:rPr lang="en-US" dirty="0"/>
              <a:t>the precautionary principle as a </a:t>
            </a:r>
            <a:r>
              <a:rPr lang="en-US" dirty="0" smtClean="0"/>
              <a:t>defense SPS Agreement.</a:t>
            </a:r>
          </a:p>
          <a:p>
            <a:pPr fontAlgn="auto">
              <a:spcAft>
                <a:spcPts val="0"/>
              </a:spcAft>
              <a:buFont typeface="Arial" pitchFamily="34" charset="0"/>
              <a:buChar char="•"/>
              <a:defRPr/>
            </a:pPr>
            <a:r>
              <a:rPr lang="en-US" dirty="0" smtClean="0"/>
              <a:t>AB: </a:t>
            </a:r>
            <a:r>
              <a:rPr lang="en-US" dirty="0"/>
              <a:t>status of </a:t>
            </a:r>
            <a:r>
              <a:rPr lang="en-US" dirty="0" smtClean="0"/>
              <a:t>precautionary </a:t>
            </a:r>
            <a:r>
              <a:rPr lang="en-US" dirty="0"/>
              <a:t>principle in international </a:t>
            </a:r>
            <a:r>
              <a:rPr lang="en-US" dirty="0" smtClean="0"/>
              <a:t>law awaits </a:t>
            </a:r>
            <a:r>
              <a:rPr lang="en-US" dirty="0"/>
              <a:t>authoritative </a:t>
            </a:r>
            <a:r>
              <a:rPr lang="en-US" dirty="0" smtClean="0"/>
              <a:t>formulation.</a:t>
            </a:r>
          </a:p>
          <a:p>
            <a:pPr fontAlgn="auto">
              <a:spcAft>
                <a:spcPts val="0"/>
              </a:spcAft>
              <a:buFont typeface="Arial" pitchFamily="34" charset="0"/>
              <a:buChar char="•"/>
              <a:defRPr/>
            </a:pPr>
            <a:r>
              <a:rPr lang="en-US" dirty="0"/>
              <a:t>AB: </a:t>
            </a:r>
            <a:r>
              <a:rPr lang="en-US" dirty="0" smtClean="0"/>
              <a:t>principle </a:t>
            </a:r>
            <a:r>
              <a:rPr lang="en-US" dirty="0"/>
              <a:t>has not been written into </a:t>
            </a:r>
            <a:r>
              <a:rPr lang="en-US" dirty="0" smtClean="0"/>
              <a:t>SPS </a:t>
            </a:r>
            <a:r>
              <a:rPr lang="en-US" dirty="0"/>
              <a:t>Agreement as a ground for justifying SPS measures that are otherwise inconsistent with </a:t>
            </a:r>
            <a:r>
              <a:rPr lang="en-US" dirty="0" smtClean="0"/>
              <a:t>its specific provisions. </a:t>
            </a:r>
          </a:p>
          <a:p>
            <a:pPr fontAlgn="auto">
              <a:spcAft>
                <a:spcPts val="0"/>
              </a:spcAft>
              <a:buFont typeface="Arial" pitchFamily="34" charset="0"/>
              <a:buChar char="•"/>
              <a:defRPr/>
            </a:pPr>
            <a:r>
              <a:rPr lang="en-US" dirty="0" smtClean="0"/>
              <a:t>Like </a:t>
            </a:r>
            <a:r>
              <a:rPr lang="en-US" i="1" dirty="0" err="1" smtClean="0"/>
              <a:t>Gabčíkovo-Nagymaros</a:t>
            </a:r>
            <a:r>
              <a:rPr lang="en-US" dirty="0" smtClean="0"/>
              <a:t>, </a:t>
            </a:r>
            <a:r>
              <a:rPr lang="en-US" dirty="0"/>
              <a:t>confirms that effect of </a:t>
            </a:r>
            <a:r>
              <a:rPr lang="en-US" dirty="0" smtClean="0"/>
              <a:t>precautionary </a:t>
            </a:r>
            <a:r>
              <a:rPr lang="en-US" dirty="0"/>
              <a:t>principle on a treaty depends on the specific treaty language.</a:t>
            </a:r>
            <a:endParaRPr lang="es-MX"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1 Título"/>
          <p:cNvSpPr>
            <a:spLocks noGrp="1"/>
          </p:cNvSpPr>
          <p:nvPr>
            <p:ph type="title"/>
          </p:nvPr>
        </p:nvSpPr>
        <p:spPr/>
        <p:txBody>
          <a:bodyPr/>
          <a:lstStyle/>
          <a:p>
            <a:r>
              <a:rPr lang="es-ES" smtClean="0"/>
              <a:t>Effect on treaty interpretation</a:t>
            </a:r>
            <a:endParaRPr lang="es-MX" smtClean="0"/>
          </a:p>
        </p:txBody>
      </p:sp>
      <p:sp>
        <p:nvSpPr>
          <p:cNvPr id="3" name="2 Marcador de contenido"/>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en-US" dirty="0"/>
              <a:t>L</a:t>
            </a:r>
            <a:r>
              <a:rPr lang="en-US" dirty="0" smtClean="0"/>
              <a:t>eeway treaty </a:t>
            </a:r>
            <a:r>
              <a:rPr lang="en-US" dirty="0"/>
              <a:t>interpreter has depends on </a:t>
            </a:r>
            <a:r>
              <a:rPr lang="en-US" dirty="0" smtClean="0"/>
              <a:t>degree </a:t>
            </a:r>
            <a:r>
              <a:rPr lang="en-US" dirty="0"/>
              <a:t>of </a:t>
            </a:r>
            <a:r>
              <a:rPr lang="en-US" dirty="0" smtClean="0"/>
              <a:t>ambiguity of specific provision.</a:t>
            </a:r>
          </a:p>
          <a:p>
            <a:pPr fontAlgn="auto">
              <a:spcAft>
                <a:spcPts val="0"/>
              </a:spcAft>
              <a:buFont typeface="Arial" pitchFamily="34" charset="0"/>
              <a:buChar char="•"/>
              <a:defRPr/>
            </a:pPr>
            <a:r>
              <a:rPr lang="en-US" dirty="0" smtClean="0"/>
              <a:t>Due </a:t>
            </a:r>
            <a:r>
              <a:rPr lang="en-US" dirty="0"/>
              <a:t>to </a:t>
            </a:r>
            <a:r>
              <a:rPr lang="en-US" dirty="0" smtClean="0"/>
              <a:t>time GHGs </a:t>
            </a:r>
            <a:r>
              <a:rPr lang="en-US" dirty="0"/>
              <a:t>remain in </a:t>
            </a:r>
            <a:r>
              <a:rPr lang="en-US" dirty="0" smtClean="0"/>
              <a:t>atmosphere</a:t>
            </a:r>
            <a:r>
              <a:rPr lang="en-US" dirty="0"/>
              <a:t>, </a:t>
            </a:r>
            <a:r>
              <a:rPr lang="en-US" dirty="0" smtClean="0"/>
              <a:t>risk </a:t>
            </a:r>
            <a:r>
              <a:rPr lang="en-US" dirty="0"/>
              <a:t>of irreversible </a:t>
            </a:r>
            <a:r>
              <a:rPr lang="en-US" dirty="0" smtClean="0"/>
              <a:t>environmental damage (</a:t>
            </a:r>
            <a:r>
              <a:rPr lang="en-US" dirty="0"/>
              <a:t>at least in the short to medium term</a:t>
            </a:r>
            <a:r>
              <a:rPr lang="en-US" dirty="0" smtClean="0"/>
              <a:t>). </a:t>
            </a:r>
          </a:p>
          <a:p>
            <a:pPr fontAlgn="auto">
              <a:spcAft>
                <a:spcPts val="0"/>
              </a:spcAft>
              <a:buFont typeface="Arial" pitchFamily="34" charset="0"/>
              <a:buChar char="•"/>
              <a:defRPr/>
            </a:pPr>
            <a:r>
              <a:rPr lang="en-US" dirty="0" smtClean="0"/>
              <a:t>Implies </a:t>
            </a:r>
            <a:r>
              <a:rPr lang="en-US" dirty="0"/>
              <a:t>serious increases in </a:t>
            </a:r>
            <a:r>
              <a:rPr lang="en-US" dirty="0" smtClean="0"/>
              <a:t>risks </a:t>
            </a:r>
            <a:r>
              <a:rPr lang="en-US" dirty="0"/>
              <a:t>to human health from diseases, </a:t>
            </a:r>
            <a:r>
              <a:rPr lang="en-US" dirty="0" smtClean="0"/>
              <a:t>malnutrition, severe weather.</a:t>
            </a:r>
          </a:p>
          <a:p>
            <a:pPr fontAlgn="auto">
              <a:spcAft>
                <a:spcPts val="0"/>
              </a:spcAft>
              <a:buFont typeface="Arial" pitchFamily="34" charset="0"/>
              <a:buChar char="•"/>
              <a:defRPr/>
            </a:pPr>
            <a:r>
              <a:rPr lang="en-US" dirty="0"/>
              <a:t>Even if </a:t>
            </a:r>
            <a:r>
              <a:rPr lang="en-US" dirty="0" smtClean="0"/>
              <a:t>precautionary </a:t>
            </a:r>
            <a:r>
              <a:rPr lang="en-US" dirty="0"/>
              <a:t>principle achieves </a:t>
            </a:r>
            <a:r>
              <a:rPr lang="en-US" dirty="0" smtClean="0"/>
              <a:t>status </a:t>
            </a:r>
            <a:r>
              <a:rPr lang="en-US" dirty="0"/>
              <a:t>of customary international law, </a:t>
            </a:r>
            <a:r>
              <a:rPr lang="en-US" dirty="0" smtClean="0"/>
              <a:t>it will not override </a:t>
            </a:r>
            <a:r>
              <a:rPr lang="en-US" dirty="0"/>
              <a:t>clear treaty provisions</a:t>
            </a:r>
            <a:r>
              <a:rPr lang="en-US" dirty="0" smtClean="0"/>
              <a:t>.</a:t>
            </a:r>
          </a:p>
          <a:p>
            <a:pPr fontAlgn="auto">
              <a:spcAft>
                <a:spcPts val="0"/>
              </a:spcAft>
              <a:buFont typeface="Arial" pitchFamily="34" charset="0"/>
              <a:buChar char="•"/>
              <a:defRPr/>
            </a:pPr>
            <a:r>
              <a:rPr lang="en-US" dirty="0"/>
              <a:t>I</a:t>
            </a:r>
            <a:r>
              <a:rPr lang="en-US" dirty="0" smtClean="0"/>
              <a:t>t </a:t>
            </a:r>
            <a:r>
              <a:rPr lang="en-US" dirty="0"/>
              <a:t>could support </a:t>
            </a:r>
            <a:r>
              <a:rPr lang="en-US" dirty="0" smtClean="0"/>
              <a:t>argument </a:t>
            </a:r>
            <a:r>
              <a:rPr lang="en-US" dirty="0"/>
              <a:t>that </a:t>
            </a:r>
            <a:r>
              <a:rPr lang="en-US" dirty="0" smtClean="0"/>
              <a:t>a measure </a:t>
            </a:r>
            <a:r>
              <a:rPr lang="en-US" b="1" dirty="0" smtClean="0"/>
              <a:t>relates </a:t>
            </a:r>
            <a:r>
              <a:rPr lang="en-US" b="1" dirty="0"/>
              <a:t>to</a:t>
            </a:r>
            <a:r>
              <a:rPr lang="en-US" dirty="0"/>
              <a:t> environmental </a:t>
            </a:r>
            <a:r>
              <a:rPr lang="en-US" dirty="0" smtClean="0"/>
              <a:t>protection (IIAs, GATT Art. XX(g)).</a:t>
            </a:r>
            <a:endParaRPr lang="es-MX"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1 Título"/>
          <p:cNvSpPr>
            <a:spLocks noGrp="1"/>
          </p:cNvSpPr>
          <p:nvPr>
            <p:ph type="ctrTitle"/>
          </p:nvPr>
        </p:nvSpPr>
        <p:spPr/>
        <p:txBody>
          <a:bodyPr/>
          <a:lstStyle/>
          <a:p>
            <a:r>
              <a:rPr lang="es-ES" smtClean="0"/>
              <a:t>Common but differentiated responsibilities</a:t>
            </a:r>
            <a:endParaRPr lang="es-MX" smtClean="0"/>
          </a:p>
        </p:txBody>
      </p:sp>
      <p:sp>
        <p:nvSpPr>
          <p:cNvPr id="3" name="2 Subtítulo"/>
          <p:cNvSpPr>
            <a:spLocks noGrp="1"/>
          </p:cNvSpPr>
          <p:nvPr>
            <p:ph type="subTitle" idx="1"/>
          </p:nvPr>
        </p:nvSpPr>
        <p:spPr/>
        <p:txBody>
          <a:bodyPr rtlCol="0">
            <a:normAutofit/>
          </a:bodyPr>
          <a:lstStyle/>
          <a:p>
            <a:pPr fontAlgn="auto">
              <a:spcAft>
                <a:spcPts val="0"/>
              </a:spcAft>
              <a:buFont typeface="Arial" pitchFamily="34" charset="0"/>
              <a:buNone/>
              <a:defRPr/>
            </a:pPr>
            <a:r>
              <a:rPr lang="es-ES" dirty="0" smtClean="0"/>
              <a:t>(CDR)</a:t>
            </a:r>
            <a:endParaRPr lang="es-MX"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n-US" dirty="0" smtClean="0"/>
              <a:t>CDR in </a:t>
            </a:r>
            <a:br>
              <a:rPr lang="en-US" dirty="0" smtClean="0"/>
            </a:br>
            <a:r>
              <a:rPr lang="en-US" dirty="0" smtClean="0"/>
              <a:t>Rio Declaration Principle 7</a:t>
            </a:r>
            <a:endParaRPr lang="es-MX" dirty="0"/>
          </a:p>
        </p:txBody>
      </p:sp>
      <p:sp>
        <p:nvSpPr>
          <p:cNvPr id="3" name="2 Marcador de contenido"/>
          <p:cNvSpPr>
            <a:spLocks noGrp="1"/>
          </p:cNvSpPr>
          <p:nvPr>
            <p:ph idx="1"/>
          </p:nvPr>
        </p:nvSpPr>
        <p:spPr/>
        <p:txBody>
          <a:bodyPr rtlCol="0">
            <a:normAutofit fontScale="92500" lnSpcReduction="20000"/>
          </a:bodyPr>
          <a:lstStyle/>
          <a:p>
            <a:pPr marL="0" indent="0" fontAlgn="auto">
              <a:spcAft>
                <a:spcPts val="0"/>
              </a:spcAft>
              <a:buFont typeface="Arial" pitchFamily="34" charset="0"/>
              <a:buNone/>
              <a:defRPr/>
            </a:pPr>
            <a:r>
              <a:rPr lang="en-US" dirty="0"/>
              <a:t>States </a:t>
            </a:r>
            <a:r>
              <a:rPr lang="en-US" b="1" dirty="0"/>
              <a:t>shall cooperate </a:t>
            </a:r>
            <a:r>
              <a:rPr lang="en-US" dirty="0"/>
              <a:t>in a spirit of global partnership to conserve, protect and restore the health and integrity of the Earth's ecosystem. In view of the </a:t>
            </a:r>
            <a:r>
              <a:rPr lang="en-US" b="1" dirty="0"/>
              <a:t>different contributions to global environmental degradation</a:t>
            </a:r>
            <a:r>
              <a:rPr lang="en-US" dirty="0"/>
              <a:t>, States have common but differentiated responsibilities. The developed countries acknowledge the responsibility that they bear in the international pursuit to sustainable development in view of the </a:t>
            </a:r>
            <a:r>
              <a:rPr lang="en-US" b="1" dirty="0"/>
              <a:t>pressures their societies place on the global environment </a:t>
            </a:r>
            <a:r>
              <a:rPr lang="en-US" dirty="0"/>
              <a:t>and of the </a:t>
            </a:r>
            <a:r>
              <a:rPr lang="en-US" b="1" dirty="0"/>
              <a:t>technologies and financial resources </a:t>
            </a:r>
            <a:r>
              <a:rPr lang="en-US" dirty="0"/>
              <a:t>they command.</a:t>
            </a:r>
            <a:endParaRPr lang="es-MX"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1 Título"/>
          <p:cNvSpPr>
            <a:spLocks noGrp="1"/>
          </p:cNvSpPr>
          <p:nvPr>
            <p:ph type="title"/>
          </p:nvPr>
        </p:nvSpPr>
        <p:spPr/>
        <p:txBody>
          <a:bodyPr/>
          <a:lstStyle/>
          <a:p>
            <a:r>
              <a:rPr lang="en-US" smtClean="0"/>
              <a:t>CDR in UNFCCC Article 3(1) </a:t>
            </a:r>
            <a:endParaRPr lang="es-MX" smtClean="0"/>
          </a:p>
        </p:txBody>
      </p:sp>
      <p:sp>
        <p:nvSpPr>
          <p:cNvPr id="37890" name="2 Marcador de contenido"/>
          <p:cNvSpPr>
            <a:spLocks noGrp="1"/>
          </p:cNvSpPr>
          <p:nvPr>
            <p:ph idx="1"/>
          </p:nvPr>
        </p:nvSpPr>
        <p:spPr/>
        <p:txBody>
          <a:bodyPr/>
          <a:lstStyle/>
          <a:p>
            <a:pPr marL="0" indent="0">
              <a:buFont typeface="Arial" charset="0"/>
              <a:buNone/>
            </a:pPr>
            <a:r>
              <a:rPr lang="en-US" smtClean="0"/>
              <a:t>The Parties should protect the climate system for the benefit of present and future generations of humankind, on the basis of equity and in accordance with their </a:t>
            </a:r>
            <a:r>
              <a:rPr lang="en-US" b="1" smtClean="0"/>
              <a:t>common but differentiated responsibilities and respective capabilities</a:t>
            </a:r>
            <a:r>
              <a:rPr lang="en-US" smtClean="0"/>
              <a:t>. Accordingly, the </a:t>
            </a:r>
            <a:r>
              <a:rPr lang="en-US" b="1" smtClean="0"/>
              <a:t>developed country </a:t>
            </a:r>
            <a:r>
              <a:rPr lang="en-US" smtClean="0"/>
              <a:t>Parties should take the lead in combating climate change and the adverse effects thereof.</a:t>
            </a:r>
            <a:endParaRPr lang="es-MX"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1 Título"/>
          <p:cNvSpPr>
            <a:spLocks noGrp="1"/>
          </p:cNvSpPr>
          <p:nvPr>
            <p:ph type="title"/>
          </p:nvPr>
        </p:nvSpPr>
        <p:spPr/>
        <p:txBody>
          <a:bodyPr/>
          <a:lstStyle/>
          <a:p>
            <a:r>
              <a:rPr lang="en-US" smtClean="0"/>
              <a:t>CDR in public international law</a:t>
            </a:r>
            <a:endParaRPr lang="es-MX" smtClean="0"/>
          </a:p>
        </p:txBody>
      </p:sp>
      <p:sp>
        <p:nvSpPr>
          <p:cNvPr id="38914" name="2 Marcador de contenido"/>
          <p:cNvSpPr>
            <a:spLocks noGrp="1"/>
          </p:cNvSpPr>
          <p:nvPr>
            <p:ph idx="1"/>
          </p:nvPr>
        </p:nvSpPr>
        <p:spPr/>
        <p:txBody>
          <a:bodyPr/>
          <a:lstStyle/>
          <a:p>
            <a:r>
              <a:rPr lang="en-US" smtClean="0"/>
              <a:t>No agreement on what CDR means or when it applies.</a:t>
            </a:r>
          </a:p>
          <a:p>
            <a:r>
              <a:rPr lang="en-US" smtClean="0"/>
              <a:t>Lack of mitigation resources is not a defense for responsibility of States to ensure that activities within their jurisdiction do not cause damage to the environment in other States or in areas beyond the limits of their jurisdiction. </a:t>
            </a:r>
          </a:p>
          <a:p>
            <a:r>
              <a:rPr lang="en-US" smtClean="0"/>
              <a:t>Differential obligations are the exception.</a:t>
            </a:r>
            <a:endParaRPr lang="es-MX"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n-US" dirty="0" smtClean="0"/>
              <a:t>3 </a:t>
            </a:r>
            <a:r>
              <a:rPr lang="en-US" dirty="0"/>
              <a:t>arguments in favor of differentiation</a:t>
            </a:r>
            <a:endParaRPr lang="es-MX" dirty="0"/>
          </a:p>
        </p:txBody>
      </p:sp>
      <p:sp>
        <p:nvSpPr>
          <p:cNvPr id="3" name="2 Marcador de contenido"/>
          <p:cNvSpPr>
            <a:spLocks noGrp="1"/>
          </p:cNvSpPr>
          <p:nvPr>
            <p:ph idx="1"/>
          </p:nvPr>
        </p:nvSpPr>
        <p:spPr/>
        <p:txBody>
          <a:bodyPr rtlCol="0">
            <a:normAutofit/>
          </a:bodyPr>
          <a:lstStyle/>
          <a:p>
            <a:pPr marL="514350" indent="-514350" fontAlgn="auto">
              <a:spcAft>
                <a:spcPts val="0"/>
              </a:spcAft>
              <a:buFont typeface="Arial" pitchFamily="34" charset="0"/>
              <a:buAutoNum type="arabicParenBoth"/>
              <a:defRPr/>
            </a:pPr>
            <a:r>
              <a:rPr lang="en-US" dirty="0" smtClean="0"/>
              <a:t>needs/vulnerability</a:t>
            </a:r>
            <a:r>
              <a:rPr lang="en-US" dirty="0"/>
              <a:t>; </a:t>
            </a:r>
            <a:endParaRPr lang="en-US" dirty="0" smtClean="0"/>
          </a:p>
          <a:p>
            <a:pPr marL="514350" indent="-514350" fontAlgn="auto">
              <a:spcAft>
                <a:spcPts val="0"/>
              </a:spcAft>
              <a:buFont typeface="Arial" pitchFamily="34" charset="0"/>
              <a:buAutoNum type="arabicParenBoth"/>
              <a:defRPr/>
            </a:pPr>
            <a:r>
              <a:rPr lang="en-US" dirty="0" smtClean="0"/>
              <a:t>contribution </a:t>
            </a:r>
            <a:r>
              <a:rPr lang="en-US" dirty="0"/>
              <a:t>to the problem</a:t>
            </a:r>
            <a:r>
              <a:rPr lang="en-US" dirty="0" smtClean="0"/>
              <a:t>;</a:t>
            </a:r>
          </a:p>
          <a:p>
            <a:pPr marL="0" indent="0" fontAlgn="auto">
              <a:spcAft>
                <a:spcPts val="0"/>
              </a:spcAft>
              <a:buFont typeface="Arial" pitchFamily="34" charset="0"/>
              <a:buNone/>
              <a:defRPr/>
            </a:pPr>
            <a:r>
              <a:rPr lang="en-US" dirty="0" smtClean="0"/>
              <a:t>(</a:t>
            </a:r>
            <a:r>
              <a:rPr lang="en-US" dirty="0"/>
              <a:t>3) financial and technological capacity to resolve the </a:t>
            </a:r>
            <a:r>
              <a:rPr lang="en-US" dirty="0" smtClean="0"/>
              <a:t>problem.</a:t>
            </a:r>
          </a:p>
          <a:p>
            <a:pPr marL="0" indent="0" fontAlgn="auto">
              <a:spcAft>
                <a:spcPts val="0"/>
              </a:spcAft>
              <a:buFont typeface="Arial" pitchFamily="34" charset="0"/>
              <a:buNone/>
              <a:defRPr/>
            </a:pPr>
            <a:r>
              <a:rPr lang="en-US" dirty="0" smtClean="0"/>
              <a:t>BUT these vary over time.</a:t>
            </a:r>
            <a:endParaRPr lang="es-MX"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1 Título"/>
          <p:cNvSpPr>
            <a:spLocks noGrp="1"/>
          </p:cNvSpPr>
          <p:nvPr>
            <p:ph type="title"/>
          </p:nvPr>
        </p:nvSpPr>
        <p:spPr/>
        <p:txBody>
          <a:bodyPr/>
          <a:lstStyle/>
          <a:p>
            <a:r>
              <a:rPr lang="es-ES" smtClean="0"/>
              <a:t>UNFCCC on CDR now outdated</a:t>
            </a:r>
            <a:endParaRPr lang="es-MX" smtClean="0"/>
          </a:p>
        </p:txBody>
      </p:sp>
      <p:sp>
        <p:nvSpPr>
          <p:cNvPr id="3" name="2 Marcador de contenido"/>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smtClean="0"/>
              <a:t>Financial </a:t>
            </a:r>
            <a:r>
              <a:rPr lang="en-US" dirty="0"/>
              <a:t>and technological landscape </a:t>
            </a:r>
            <a:r>
              <a:rPr lang="en-US" dirty="0" smtClean="0"/>
              <a:t>have changed due to:</a:t>
            </a:r>
          </a:p>
          <a:p>
            <a:pPr lvl="1" fontAlgn="auto">
              <a:spcAft>
                <a:spcPts val="0"/>
              </a:spcAft>
              <a:buFont typeface="Arial" pitchFamily="34" charset="0"/>
              <a:buChar char="–"/>
              <a:defRPr/>
            </a:pPr>
            <a:r>
              <a:rPr lang="en-US" dirty="0"/>
              <a:t>g</a:t>
            </a:r>
            <a:r>
              <a:rPr lang="en-US" dirty="0" smtClean="0"/>
              <a:t>rowth </a:t>
            </a:r>
            <a:r>
              <a:rPr lang="en-US" dirty="0"/>
              <a:t>of </a:t>
            </a:r>
            <a:r>
              <a:rPr lang="en-US" dirty="0" smtClean="0"/>
              <a:t>technological </a:t>
            </a:r>
            <a:r>
              <a:rPr lang="en-US" dirty="0"/>
              <a:t>capacities, economies and emissions of countries like </a:t>
            </a:r>
            <a:r>
              <a:rPr lang="en-US" dirty="0" smtClean="0"/>
              <a:t>China; </a:t>
            </a:r>
          </a:p>
          <a:p>
            <a:pPr lvl="1" fontAlgn="auto">
              <a:spcAft>
                <a:spcPts val="0"/>
              </a:spcAft>
              <a:buFont typeface="Arial" pitchFamily="34" charset="0"/>
              <a:buChar char="–"/>
              <a:defRPr/>
            </a:pPr>
            <a:r>
              <a:rPr lang="en-US" dirty="0" smtClean="0"/>
              <a:t>reduction </a:t>
            </a:r>
            <a:r>
              <a:rPr lang="en-US" dirty="0"/>
              <a:t>in </a:t>
            </a:r>
            <a:r>
              <a:rPr lang="en-US" dirty="0" smtClean="0"/>
              <a:t>debts </a:t>
            </a:r>
            <a:r>
              <a:rPr lang="en-US" dirty="0"/>
              <a:t>of major developing countries like </a:t>
            </a:r>
            <a:r>
              <a:rPr lang="en-US" dirty="0" smtClean="0"/>
              <a:t>Mexico; &amp; </a:t>
            </a:r>
          </a:p>
          <a:p>
            <a:pPr lvl="1" fontAlgn="auto">
              <a:spcAft>
                <a:spcPts val="0"/>
              </a:spcAft>
              <a:buFont typeface="Arial" pitchFamily="34" charset="0"/>
              <a:buChar char="–"/>
              <a:defRPr/>
            </a:pPr>
            <a:r>
              <a:rPr lang="en-US" dirty="0" smtClean="0"/>
              <a:t>financial </a:t>
            </a:r>
            <a:r>
              <a:rPr lang="en-US" dirty="0"/>
              <a:t>crises in Japan, the United States and the European </a:t>
            </a:r>
            <a:r>
              <a:rPr lang="en-US" dirty="0" smtClean="0"/>
              <a:t>Union. </a:t>
            </a:r>
          </a:p>
          <a:p>
            <a:pPr fontAlgn="auto">
              <a:spcAft>
                <a:spcPts val="0"/>
              </a:spcAft>
              <a:buFont typeface="Arial" pitchFamily="34" charset="0"/>
              <a:buChar char="•"/>
              <a:defRPr/>
            </a:pPr>
            <a:r>
              <a:rPr lang="en-GB" dirty="0" smtClean="0"/>
              <a:t>Brazil</a:t>
            </a:r>
            <a:r>
              <a:rPr lang="en-GB" dirty="0"/>
              <a:t>, China, India, Indonesia, Mexico, Russia will join the league of developed countries</a:t>
            </a:r>
            <a:r>
              <a:rPr lang="en-US" dirty="0" smtClean="0"/>
              <a:t>.</a:t>
            </a:r>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1992 UNFCCC </a:t>
            </a:r>
            <a:r>
              <a:rPr lang="en-US" dirty="0"/>
              <a:t>‘ultimate objective’ </a:t>
            </a:r>
            <a:r>
              <a:rPr lang="es-ES" dirty="0" smtClean="0"/>
              <a:t>= </a:t>
            </a:r>
            <a:r>
              <a:rPr lang="es-ES" dirty="0" err="1" smtClean="0"/>
              <a:t>mitigation</a:t>
            </a:r>
            <a:r>
              <a:rPr lang="es-ES" dirty="0" smtClean="0"/>
              <a:t> (</a:t>
            </a:r>
            <a:r>
              <a:rPr lang="es-ES" dirty="0" err="1" smtClean="0"/>
              <a:t>informs</a:t>
            </a:r>
            <a:r>
              <a:rPr lang="es-ES" dirty="0" smtClean="0"/>
              <a:t> </a:t>
            </a:r>
            <a:r>
              <a:rPr lang="es-ES" dirty="0" err="1" smtClean="0"/>
              <a:t>interpretation</a:t>
            </a:r>
            <a:r>
              <a:rPr lang="es-ES" dirty="0" smtClean="0"/>
              <a:t>)</a:t>
            </a:r>
            <a:endParaRPr lang="es-MX" dirty="0"/>
          </a:p>
        </p:txBody>
      </p:sp>
      <p:sp>
        <p:nvSpPr>
          <p:cNvPr id="3" name="2 Marcador de contenido"/>
          <p:cNvSpPr>
            <a:spLocks noGrp="1"/>
          </p:cNvSpPr>
          <p:nvPr>
            <p:ph idx="1"/>
          </p:nvPr>
        </p:nvSpPr>
        <p:spPr/>
        <p:txBody>
          <a:bodyPr rtlCol="0">
            <a:normAutofit fontScale="92500" lnSpcReduction="20000"/>
          </a:bodyPr>
          <a:lstStyle/>
          <a:p>
            <a:pPr marL="0" indent="0" fontAlgn="auto">
              <a:spcAft>
                <a:spcPts val="0"/>
              </a:spcAft>
              <a:buFont typeface="Arial" pitchFamily="34" charset="0"/>
              <a:buNone/>
              <a:defRPr/>
            </a:pPr>
            <a:r>
              <a:rPr lang="en-US" dirty="0" smtClean="0"/>
              <a:t>“to achieve, in accordance with the relevant provisions of the Convention, </a:t>
            </a:r>
            <a:r>
              <a:rPr lang="en-US" b="1" dirty="0" smtClean="0"/>
              <a:t>stabilization </a:t>
            </a:r>
            <a:r>
              <a:rPr lang="en-US" b="1" dirty="0"/>
              <a:t>of greenhouse gas concentrations</a:t>
            </a:r>
            <a:r>
              <a:rPr lang="en-US" dirty="0"/>
              <a:t> in the atmosphere at a level that would prevent dangerous anthropogenic interference with the climate system. Such a level should be achieved within a time frame sufficient </a:t>
            </a:r>
            <a:r>
              <a:rPr lang="en-US" b="1" dirty="0"/>
              <a:t>to allow ecosystems to adapt naturally</a:t>
            </a:r>
            <a:r>
              <a:rPr lang="en-US" dirty="0"/>
              <a:t> to climate change, </a:t>
            </a:r>
            <a:r>
              <a:rPr lang="en-US" b="1" dirty="0"/>
              <a:t>to ensure that food production is not threatened</a:t>
            </a:r>
            <a:r>
              <a:rPr lang="en-US" dirty="0"/>
              <a:t> and to enable economic development to proceed in a sustainable manner</a:t>
            </a:r>
            <a:r>
              <a:rPr lang="en-US" dirty="0" smtClean="0"/>
              <a:t>.”</a:t>
            </a:r>
            <a:endParaRPr lang="es-MX"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Picture 2"/>
          <p:cNvPicPr>
            <a:picLocks noChangeAspect="1" noChangeArrowheads="1"/>
          </p:cNvPicPr>
          <p:nvPr/>
        </p:nvPicPr>
        <p:blipFill>
          <a:blip r:embed="rId2"/>
          <a:srcRect/>
          <a:stretch>
            <a:fillRect/>
          </a:stretch>
        </p:blipFill>
        <p:spPr bwMode="auto">
          <a:xfrm>
            <a:off x="684213" y="692150"/>
            <a:ext cx="7920037" cy="5545138"/>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1 Título"/>
          <p:cNvSpPr>
            <a:spLocks noGrp="1"/>
          </p:cNvSpPr>
          <p:nvPr>
            <p:ph type="title"/>
          </p:nvPr>
        </p:nvSpPr>
        <p:spPr/>
        <p:txBody>
          <a:bodyPr/>
          <a:lstStyle/>
          <a:p>
            <a:r>
              <a:rPr lang="es-ES" smtClean="0"/>
              <a:t>Critique of CDR</a:t>
            </a:r>
            <a:endParaRPr lang="es-MX" smtClean="0"/>
          </a:p>
        </p:txBody>
      </p:sp>
      <p:sp>
        <p:nvSpPr>
          <p:cNvPr id="3" name="2 Marcador de contenido"/>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a:t>T</a:t>
            </a:r>
            <a:r>
              <a:rPr lang="en-US" dirty="0" smtClean="0"/>
              <a:t>oo </a:t>
            </a:r>
            <a:r>
              <a:rPr lang="en-US" dirty="0"/>
              <a:t>simplistic </a:t>
            </a:r>
            <a:r>
              <a:rPr lang="en-US" dirty="0" smtClean="0"/>
              <a:t>categorization of countries. </a:t>
            </a:r>
          </a:p>
          <a:p>
            <a:pPr fontAlgn="auto">
              <a:spcAft>
                <a:spcPts val="0"/>
              </a:spcAft>
              <a:buFont typeface="Arial" pitchFamily="34" charset="0"/>
              <a:buChar char="•"/>
              <a:defRPr/>
            </a:pPr>
            <a:r>
              <a:rPr lang="en-US" dirty="0" smtClean="0"/>
              <a:t>Has </a:t>
            </a:r>
            <a:r>
              <a:rPr lang="en-US" dirty="0"/>
              <a:t>become an obstacle to reaching international agreements to address climate change. </a:t>
            </a:r>
            <a:endParaRPr lang="en-US" dirty="0" smtClean="0"/>
          </a:p>
          <a:p>
            <a:pPr fontAlgn="auto">
              <a:spcAft>
                <a:spcPts val="0"/>
              </a:spcAft>
              <a:buFont typeface="Arial" pitchFamily="34" charset="0"/>
              <a:buChar char="•"/>
              <a:defRPr/>
            </a:pPr>
            <a:r>
              <a:rPr lang="en-US" dirty="0" smtClean="0"/>
              <a:t>Financial </a:t>
            </a:r>
            <a:r>
              <a:rPr lang="en-US" dirty="0"/>
              <a:t>and technological endowments of countries are not frozen in time. </a:t>
            </a:r>
            <a:endParaRPr lang="en-US" dirty="0" smtClean="0"/>
          </a:p>
          <a:p>
            <a:pPr fontAlgn="auto">
              <a:spcAft>
                <a:spcPts val="0"/>
              </a:spcAft>
              <a:buFont typeface="Arial" pitchFamily="34" charset="0"/>
              <a:buChar char="•"/>
              <a:defRPr/>
            </a:pPr>
            <a:r>
              <a:rPr lang="en-US" dirty="0" smtClean="0"/>
              <a:t>Vulnerability varies, independent of finances and technology. </a:t>
            </a:r>
          </a:p>
          <a:p>
            <a:pPr fontAlgn="auto">
              <a:spcAft>
                <a:spcPts val="0"/>
              </a:spcAft>
              <a:buFont typeface="Arial" pitchFamily="34" charset="0"/>
              <a:buChar char="•"/>
              <a:defRPr/>
            </a:pPr>
            <a:r>
              <a:rPr lang="en-US" dirty="0" smtClean="0"/>
              <a:t>Makes </a:t>
            </a:r>
            <a:r>
              <a:rPr lang="en-US" dirty="0"/>
              <a:t>more sense to assign responsibility for the cost of mitigation and adaptation </a:t>
            </a:r>
            <a:r>
              <a:rPr lang="en-US" dirty="0" smtClean="0"/>
              <a:t>on </a:t>
            </a:r>
            <a:r>
              <a:rPr lang="en-US" dirty="0"/>
              <a:t>a scale, based on objective </a:t>
            </a:r>
            <a:r>
              <a:rPr lang="en-US" dirty="0" smtClean="0"/>
              <a:t>criteria. </a:t>
            </a:r>
            <a:endParaRPr lang="es-MX"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n-US" dirty="0"/>
              <a:t>S</a:t>
            </a:r>
            <a:r>
              <a:rPr lang="en-US" dirty="0" smtClean="0"/>
              <a:t>pecial </a:t>
            </a:r>
            <a:r>
              <a:rPr lang="en-US" dirty="0"/>
              <a:t>and differential treatment </a:t>
            </a:r>
            <a:r>
              <a:rPr lang="en-US" dirty="0" smtClean="0"/>
              <a:t>(comparable </a:t>
            </a:r>
            <a:r>
              <a:rPr lang="en-US" dirty="0"/>
              <a:t>principle </a:t>
            </a:r>
            <a:r>
              <a:rPr lang="en-US" dirty="0" smtClean="0"/>
              <a:t>in </a:t>
            </a:r>
            <a:r>
              <a:rPr lang="en-US" dirty="0"/>
              <a:t>WTO </a:t>
            </a:r>
            <a:r>
              <a:rPr lang="en-US" dirty="0" smtClean="0"/>
              <a:t>law)</a:t>
            </a:r>
            <a:endParaRPr lang="es-MX" dirty="0"/>
          </a:p>
        </p:txBody>
      </p:sp>
      <p:sp>
        <p:nvSpPr>
          <p:cNvPr id="3" name="2 Marcador de contenido"/>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a:t>Most of the special and differential treatment provisions in the WTO Agreements are not binding in a meaningful way. </a:t>
            </a:r>
            <a:endParaRPr lang="en-US" dirty="0" smtClean="0"/>
          </a:p>
          <a:p>
            <a:pPr fontAlgn="auto">
              <a:spcAft>
                <a:spcPts val="0"/>
              </a:spcAft>
              <a:buFont typeface="Arial" pitchFamily="34" charset="0"/>
              <a:buChar char="•"/>
              <a:defRPr/>
            </a:pPr>
            <a:r>
              <a:rPr lang="en-US" dirty="0" smtClean="0"/>
              <a:t>CDR </a:t>
            </a:r>
            <a:r>
              <a:rPr lang="en-US" dirty="0"/>
              <a:t>cannot override the text of the WTO agreements any more than special and differential treatment or the precautionary principle can. </a:t>
            </a:r>
            <a:endParaRPr lang="en-US" dirty="0" smtClean="0"/>
          </a:p>
          <a:p>
            <a:pPr fontAlgn="auto">
              <a:spcAft>
                <a:spcPts val="0"/>
              </a:spcAft>
              <a:buFont typeface="Arial" pitchFamily="34" charset="0"/>
              <a:buChar char="•"/>
              <a:defRPr/>
            </a:pPr>
            <a:r>
              <a:rPr lang="en-US" dirty="0" smtClean="0"/>
              <a:t>Both </a:t>
            </a:r>
            <a:r>
              <a:rPr lang="en-US" dirty="0"/>
              <a:t>the text and the context of the WTO Agreements indicate that CDR would have a limited </a:t>
            </a:r>
            <a:r>
              <a:rPr lang="en-US" dirty="0" smtClean="0"/>
              <a:t>role in interpretation.</a:t>
            </a:r>
            <a:endParaRPr lang="es-MX" dirty="0"/>
          </a:p>
          <a:p>
            <a:pPr fontAlgn="auto">
              <a:spcAft>
                <a:spcPts val="0"/>
              </a:spcAft>
              <a:buFont typeface="Arial" pitchFamily="34" charset="0"/>
              <a:buChar char="•"/>
              <a:defRPr/>
            </a:pPr>
            <a:endParaRPr lang="en-US" i="1"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n-US" dirty="0"/>
              <a:t>WTO law probably </a:t>
            </a:r>
            <a:r>
              <a:rPr lang="en-US" dirty="0" smtClean="0"/>
              <a:t>not </a:t>
            </a:r>
            <a:r>
              <a:rPr lang="en-US" dirty="0"/>
              <a:t>inconsistent with </a:t>
            </a:r>
            <a:r>
              <a:rPr lang="en-US" dirty="0" smtClean="0"/>
              <a:t>principle </a:t>
            </a:r>
            <a:r>
              <a:rPr lang="en-US" dirty="0"/>
              <a:t>of CDR</a:t>
            </a:r>
            <a:endParaRPr lang="es-MX" dirty="0"/>
          </a:p>
        </p:txBody>
      </p:sp>
      <p:sp>
        <p:nvSpPr>
          <p:cNvPr id="3" name="2 Marcador de contenido"/>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n-US" i="1" dirty="0"/>
              <a:t>US – </a:t>
            </a:r>
            <a:r>
              <a:rPr lang="en-US" i="1" dirty="0" smtClean="0"/>
              <a:t>Shrimp:</a:t>
            </a:r>
            <a:r>
              <a:rPr lang="en-US" dirty="0" smtClean="0"/>
              <a:t> GATT </a:t>
            </a:r>
            <a:r>
              <a:rPr lang="en-US" dirty="0"/>
              <a:t>Article XX </a:t>
            </a:r>
            <a:r>
              <a:rPr lang="en-US" dirty="0" smtClean="0"/>
              <a:t>chapeau requires </a:t>
            </a:r>
            <a:r>
              <a:rPr lang="en-US" dirty="0"/>
              <a:t>flexible application of measures that takes into account the conditions prevailing in different countries. </a:t>
            </a:r>
            <a:endParaRPr lang="en-US" dirty="0" smtClean="0"/>
          </a:p>
          <a:p>
            <a:pPr fontAlgn="auto">
              <a:spcAft>
                <a:spcPts val="0"/>
              </a:spcAft>
              <a:buFont typeface="Arial" pitchFamily="34" charset="0"/>
              <a:buChar char="•"/>
              <a:defRPr/>
            </a:pPr>
            <a:r>
              <a:rPr lang="en-US" i="1" dirty="0" smtClean="0"/>
              <a:t>Brazil </a:t>
            </a:r>
            <a:r>
              <a:rPr lang="en-US" i="1" dirty="0"/>
              <a:t>– Retreaded </a:t>
            </a:r>
            <a:r>
              <a:rPr lang="en-US" i="1" dirty="0" err="1"/>
              <a:t>Tyres</a:t>
            </a:r>
            <a:r>
              <a:rPr lang="en-US" dirty="0"/>
              <a:t>, </a:t>
            </a:r>
            <a:r>
              <a:rPr lang="en-US" dirty="0" smtClean="0"/>
              <a:t>AB </a:t>
            </a:r>
            <a:r>
              <a:rPr lang="en-US" dirty="0"/>
              <a:t>took Brazil’s level of technological and economic development into consideration in rejecting an alternative approach to environmental </a:t>
            </a:r>
            <a:r>
              <a:rPr lang="en-US" dirty="0" smtClean="0"/>
              <a:t>protection (Art. XX(b).</a:t>
            </a:r>
          </a:p>
          <a:p>
            <a:pPr fontAlgn="auto">
              <a:spcAft>
                <a:spcPts val="0"/>
              </a:spcAft>
              <a:buFont typeface="Arial" pitchFamily="34" charset="0"/>
              <a:buChar char="•"/>
              <a:defRPr/>
            </a:pPr>
            <a:r>
              <a:rPr lang="en-US" i="1" dirty="0"/>
              <a:t>EC – Tariff Preferences</a:t>
            </a:r>
            <a:r>
              <a:rPr lang="en-US" dirty="0"/>
              <a:t>, </a:t>
            </a:r>
            <a:r>
              <a:rPr lang="en-US" dirty="0" smtClean="0"/>
              <a:t>countries </a:t>
            </a:r>
            <a:r>
              <a:rPr lang="en-US" dirty="0"/>
              <a:t>in similar financial and economic circumstances should be treated </a:t>
            </a:r>
            <a:r>
              <a:rPr lang="en-US" dirty="0" smtClean="0"/>
              <a:t>similarly </a:t>
            </a:r>
            <a:r>
              <a:rPr lang="en-US" dirty="0"/>
              <a:t>under </a:t>
            </a:r>
            <a:r>
              <a:rPr lang="en-US" dirty="0" smtClean="0"/>
              <a:t>Enabling Clause. </a:t>
            </a:r>
          </a:p>
          <a:p>
            <a:pPr fontAlgn="auto">
              <a:spcAft>
                <a:spcPts val="0"/>
              </a:spcAft>
              <a:buFont typeface="Arial" pitchFamily="34" charset="0"/>
              <a:buChar char="•"/>
              <a:defRPr/>
            </a:pPr>
            <a:r>
              <a:rPr lang="en-US" dirty="0" smtClean="0"/>
              <a:t>BUT, in </a:t>
            </a:r>
            <a:r>
              <a:rPr lang="en-US" dirty="0"/>
              <a:t>WTO disputes, </a:t>
            </a:r>
            <a:r>
              <a:rPr lang="en-US" dirty="0" smtClean="0"/>
              <a:t>specific </a:t>
            </a:r>
            <a:r>
              <a:rPr lang="en-US" dirty="0"/>
              <a:t>circumstances of each case and </a:t>
            </a:r>
            <a:r>
              <a:rPr lang="en-US" dirty="0" smtClean="0"/>
              <a:t>each </a:t>
            </a:r>
            <a:r>
              <a:rPr lang="en-US" dirty="0"/>
              <a:t>country and the specific terms of </a:t>
            </a:r>
            <a:r>
              <a:rPr lang="en-US" dirty="0" smtClean="0"/>
              <a:t>WTO provisions </a:t>
            </a:r>
            <a:r>
              <a:rPr lang="en-US" dirty="0"/>
              <a:t>will be </a:t>
            </a:r>
            <a:r>
              <a:rPr lang="en-US" dirty="0" smtClean="0"/>
              <a:t>more relevant than CDR.</a:t>
            </a:r>
            <a:endParaRPr lang="es-MX"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1 Título"/>
          <p:cNvSpPr>
            <a:spLocks noGrp="1"/>
          </p:cNvSpPr>
          <p:nvPr>
            <p:ph type="title"/>
          </p:nvPr>
        </p:nvSpPr>
        <p:spPr/>
        <p:txBody>
          <a:bodyPr/>
          <a:lstStyle/>
          <a:p>
            <a:r>
              <a:rPr lang="en-US" smtClean="0"/>
              <a:t>Polluter-Pays Principle (PPP)</a:t>
            </a:r>
            <a:endParaRPr lang="es-MX" smtClean="0"/>
          </a:p>
        </p:txBody>
      </p:sp>
      <p:sp>
        <p:nvSpPr>
          <p:cNvPr id="3" name="2 Marcador de contenido"/>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en-US" dirty="0" smtClean="0"/>
              <a:t>Polluting </a:t>
            </a:r>
            <a:r>
              <a:rPr lang="en-US" dirty="0"/>
              <a:t>parties </a:t>
            </a:r>
            <a:r>
              <a:rPr lang="en-US" dirty="0" smtClean="0"/>
              <a:t>liable </a:t>
            </a:r>
            <a:r>
              <a:rPr lang="en-US" dirty="0"/>
              <a:t>to pay for the environmental damages they cause. </a:t>
            </a:r>
            <a:endParaRPr lang="en-US" dirty="0" smtClean="0"/>
          </a:p>
          <a:p>
            <a:pPr fontAlgn="auto">
              <a:spcAft>
                <a:spcPts val="0"/>
              </a:spcAft>
              <a:buFont typeface="Arial" pitchFamily="34" charset="0"/>
              <a:buChar char="•"/>
              <a:defRPr/>
            </a:pPr>
            <a:r>
              <a:rPr lang="en-US" dirty="0" smtClean="0"/>
              <a:t>Shift </a:t>
            </a:r>
            <a:r>
              <a:rPr lang="en-US" dirty="0"/>
              <a:t>the responsibility from governments to the polluting entities. </a:t>
            </a:r>
            <a:endParaRPr lang="en-US" dirty="0" smtClean="0"/>
          </a:p>
          <a:p>
            <a:pPr fontAlgn="auto">
              <a:spcAft>
                <a:spcPts val="0"/>
              </a:spcAft>
              <a:buFont typeface="Arial" pitchFamily="34" charset="0"/>
              <a:buChar char="•"/>
              <a:defRPr/>
            </a:pPr>
            <a:r>
              <a:rPr lang="en-US" dirty="0" smtClean="0"/>
              <a:t>Examples: Cap-and-trade </a:t>
            </a:r>
            <a:r>
              <a:rPr lang="en-US" dirty="0"/>
              <a:t>programs and carbon taxes </a:t>
            </a:r>
            <a:endParaRPr lang="en-US" dirty="0" smtClean="0"/>
          </a:p>
          <a:p>
            <a:pPr fontAlgn="auto">
              <a:spcAft>
                <a:spcPts val="0"/>
              </a:spcAft>
              <a:buFont typeface="Arial" pitchFamily="34" charset="0"/>
              <a:buChar char="•"/>
              <a:defRPr/>
            </a:pPr>
            <a:r>
              <a:rPr lang="en-US" dirty="0" smtClean="0"/>
              <a:t>Two policy </a:t>
            </a:r>
            <a:r>
              <a:rPr lang="en-US" dirty="0"/>
              <a:t>approaches: </a:t>
            </a:r>
            <a:endParaRPr lang="en-US" dirty="0" smtClean="0"/>
          </a:p>
          <a:p>
            <a:pPr lvl="1" fontAlgn="auto">
              <a:spcAft>
                <a:spcPts val="0"/>
              </a:spcAft>
              <a:buFont typeface="Arial" pitchFamily="34" charset="0"/>
              <a:buChar char="–"/>
              <a:defRPr/>
            </a:pPr>
            <a:r>
              <a:rPr lang="en-US" dirty="0" smtClean="0"/>
              <a:t>command-and-control </a:t>
            </a:r>
            <a:r>
              <a:rPr lang="en-US" dirty="0"/>
              <a:t>approach </a:t>
            </a:r>
            <a:r>
              <a:rPr lang="en-US" dirty="0" smtClean="0"/>
              <a:t>(</a:t>
            </a:r>
            <a:r>
              <a:rPr lang="en-US" dirty="0"/>
              <a:t>to prevent environmental problems by regulating how a company should manage a pollution-generating </a:t>
            </a:r>
            <a:r>
              <a:rPr lang="en-US" dirty="0" smtClean="0"/>
              <a:t>process) </a:t>
            </a:r>
          </a:p>
          <a:p>
            <a:pPr lvl="1" fontAlgn="auto">
              <a:spcAft>
                <a:spcPts val="0"/>
              </a:spcAft>
              <a:buFont typeface="Arial" pitchFamily="34" charset="0"/>
              <a:buChar char="–"/>
              <a:defRPr/>
            </a:pPr>
            <a:r>
              <a:rPr lang="en-US" dirty="0" smtClean="0"/>
              <a:t>market-based approach (charges </a:t>
            </a:r>
            <a:r>
              <a:rPr lang="en-US" dirty="0"/>
              <a:t>fees or taxes to </a:t>
            </a:r>
            <a:r>
              <a:rPr lang="en-US" dirty="0" smtClean="0"/>
              <a:t>polluters)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1 Título"/>
          <p:cNvSpPr>
            <a:spLocks noGrp="1"/>
          </p:cNvSpPr>
          <p:nvPr>
            <p:ph type="title"/>
          </p:nvPr>
        </p:nvSpPr>
        <p:spPr/>
        <p:txBody>
          <a:bodyPr/>
          <a:lstStyle/>
          <a:p>
            <a:r>
              <a:rPr lang="en-US" smtClean="0"/>
              <a:t>Rio Declaration Principle 16</a:t>
            </a:r>
            <a:endParaRPr lang="es-MX" smtClean="0"/>
          </a:p>
        </p:txBody>
      </p:sp>
      <p:sp>
        <p:nvSpPr>
          <p:cNvPr id="47106" name="2 Marcador de contenido"/>
          <p:cNvSpPr>
            <a:spLocks noGrp="1"/>
          </p:cNvSpPr>
          <p:nvPr>
            <p:ph idx="1"/>
          </p:nvPr>
        </p:nvSpPr>
        <p:spPr/>
        <p:txBody>
          <a:bodyPr/>
          <a:lstStyle/>
          <a:p>
            <a:pPr marL="0" indent="0">
              <a:buFont typeface="Arial" charset="0"/>
              <a:buNone/>
            </a:pPr>
            <a:r>
              <a:rPr lang="en-US" smtClean="0"/>
              <a:t>National authorities should endeavour to promote the internalization of environmental costs and the use of economic instruments, taking into account the approach that the polluter should, in principle, bear the cost of pollution, with due regard to the public interest and without distorting international trade and investment.</a:t>
            </a:r>
            <a:endParaRPr lang="es-MX"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1 Título"/>
          <p:cNvSpPr>
            <a:spLocks noGrp="1"/>
          </p:cNvSpPr>
          <p:nvPr>
            <p:ph type="title"/>
          </p:nvPr>
        </p:nvSpPr>
        <p:spPr/>
        <p:txBody>
          <a:bodyPr/>
          <a:lstStyle/>
          <a:p>
            <a:r>
              <a:rPr lang="en-US" smtClean="0"/>
              <a:t>UNFCCC does not incorporate PPP</a:t>
            </a:r>
            <a:endParaRPr lang="es-MX" smtClean="0"/>
          </a:p>
        </p:txBody>
      </p:sp>
      <p:sp>
        <p:nvSpPr>
          <p:cNvPr id="3" name="2 Marcador de contenido"/>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en-US" dirty="0" smtClean="0"/>
              <a:t>Lets </a:t>
            </a:r>
            <a:r>
              <a:rPr lang="en-US" dirty="0"/>
              <a:t>Parties </a:t>
            </a:r>
            <a:r>
              <a:rPr lang="en-US" dirty="0" smtClean="0"/>
              <a:t>determine how to </a:t>
            </a:r>
            <a:r>
              <a:rPr lang="en-US" dirty="0"/>
              <a:t>implement </a:t>
            </a:r>
            <a:r>
              <a:rPr lang="en-US" dirty="0" smtClean="0"/>
              <a:t>obligations</a:t>
            </a:r>
            <a:r>
              <a:rPr lang="en-US" dirty="0"/>
              <a:t>. </a:t>
            </a:r>
            <a:endParaRPr lang="en-US" dirty="0" smtClean="0"/>
          </a:p>
          <a:p>
            <a:pPr fontAlgn="auto">
              <a:spcAft>
                <a:spcPts val="0"/>
              </a:spcAft>
              <a:buFont typeface="Arial" pitchFamily="34" charset="0"/>
              <a:buChar char="•"/>
              <a:defRPr/>
            </a:pPr>
            <a:r>
              <a:rPr lang="en-US" dirty="0" smtClean="0"/>
              <a:t>Combines financing </a:t>
            </a:r>
            <a:r>
              <a:rPr lang="en-US" dirty="0"/>
              <a:t>for and technology transfer to developing </a:t>
            </a:r>
            <a:r>
              <a:rPr lang="en-US" dirty="0" smtClean="0"/>
              <a:t>countries with </a:t>
            </a:r>
            <a:r>
              <a:rPr lang="en-US" dirty="0"/>
              <a:t>the absence of emissions reduction commitments </a:t>
            </a:r>
            <a:r>
              <a:rPr lang="en-US" dirty="0" smtClean="0"/>
              <a:t>for developing countries. </a:t>
            </a:r>
          </a:p>
          <a:p>
            <a:pPr fontAlgn="auto">
              <a:spcAft>
                <a:spcPts val="0"/>
              </a:spcAft>
              <a:buFont typeface="Arial" pitchFamily="34" charset="0"/>
              <a:buChar char="•"/>
              <a:defRPr/>
            </a:pPr>
            <a:r>
              <a:rPr lang="en-US" dirty="0" smtClean="0"/>
              <a:t>Developed </a:t>
            </a:r>
            <a:r>
              <a:rPr lang="en-US" dirty="0"/>
              <a:t>country governments are to pay for mitigation and adaptation, at least in developing countries, rather than private sector polluters. </a:t>
            </a:r>
            <a:endParaRPr lang="en-US" dirty="0" smtClean="0"/>
          </a:p>
          <a:p>
            <a:pPr fontAlgn="auto">
              <a:spcAft>
                <a:spcPts val="0"/>
              </a:spcAft>
              <a:buFont typeface="Arial" pitchFamily="34" charset="0"/>
              <a:buChar char="•"/>
              <a:defRPr/>
            </a:pPr>
            <a:r>
              <a:rPr lang="en-US" dirty="0" smtClean="0"/>
              <a:t>Part </a:t>
            </a:r>
            <a:r>
              <a:rPr lang="en-US" dirty="0"/>
              <a:t>of </a:t>
            </a:r>
            <a:r>
              <a:rPr lang="en-US" dirty="0" smtClean="0"/>
              <a:t>mandate </a:t>
            </a:r>
            <a:r>
              <a:rPr lang="en-US" dirty="0"/>
              <a:t>of the Green Climate Fund is ‘to provide for effective direct and indirect public and private-sector financing </a:t>
            </a:r>
            <a:r>
              <a:rPr lang="en-US" i="1" dirty="0"/>
              <a:t>by</a:t>
            </a:r>
            <a:r>
              <a:rPr lang="en-US" dirty="0"/>
              <a:t> the Green Climate </a:t>
            </a:r>
            <a:r>
              <a:rPr lang="en-US" dirty="0" smtClean="0"/>
              <a:t>Fund.’</a:t>
            </a:r>
          </a:p>
          <a:p>
            <a:pPr fontAlgn="auto">
              <a:spcAft>
                <a:spcPts val="0"/>
              </a:spcAft>
              <a:buFont typeface="Arial" pitchFamily="34" charset="0"/>
              <a:buChar char="•"/>
              <a:defRPr/>
            </a:pPr>
            <a:r>
              <a:rPr lang="en-GB" dirty="0" smtClean="0"/>
              <a:t>Fossil fuel subsidies are opposite of PPP.</a:t>
            </a:r>
            <a:endParaRPr lang="es-MX"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1 Título"/>
          <p:cNvSpPr>
            <a:spLocks noGrp="1"/>
          </p:cNvSpPr>
          <p:nvPr>
            <p:ph type="ctrTitle"/>
          </p:nvPr>
        </p:nvSpPr>
        <p:spPr/>
        <p:txBody>
          <a:bodyPr/>
          <a:lstStyle/>
          <a:p>
            <a:r>
              <a:rPr lang="es-ES" smtClean="0"/>
              <a:t>Environmental Impact Assessment</a:t>
            </a:r>
            <a:endParaRPr lang="es-MX" smtClean="0"/>
          </a:p>
        </p:txBody>
      </p:sp>
      <p:sp>
        <p:nvSpPr>
          <p:cNvPr id="3" name="2 Subtítulo"/>
          <p:cNvSpPr>
            <a:spLocks noGrp="1"/>
          </p:cNvSpPr>
          <p:nvPr>
            <p:ph type="subTitle" idx="1"/>
          </p:nvPr>
        </p:nvSpPr>
        <p:spPr/>
        <p:txBody>
          <a:bodyPr rtlCol="0">
            <a:normAutofit/>
          </a:bodyPr>
          <a:lstStyle/>
          <a:p>
            <a:pPr fontAlgn="auto">
              <a:spcAft>
                <a:spcPts val="0"/>
              </a:spcAft>
              <a:buFont typeface="Arial" pitchFamily="34" charset="0"/>
              <a:buNone/>
              <a:defRPr/>
            </a:pPr>
            <a:endParaRPr lang="es-MX"/>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1 Título"/>
          <p:cNvSpPr>
            <a:spLocks noGrp="1"/>
          </p:cNvSpPr>
          <p:nvPr>
            <p:ph type="title"/>
          </p:nvPr>
        </p:nvSpPr>
        <p:spPr/>
        <p:txBody>
          <a:bodyPr/>
          <a:lstStyle/>
          <a:p>
            <a:r>
              <a:rPr lang="en-US" smtClean="0"/>
              <a:t>Rio Declaration Principle 17</a:t>
            </a:r>
            <a:endParaRPr lang="es-MX" smtClean="0"/>
          </a:p>
        </p:txBody>
      </p:sp>
      <p:sp>
        <p:nvSpPr>
          <p:cNvPr id="50178" name="2 Marcador de contenido"/>
          <p:cNvSpPr>
            <a:spLocks noGrp="1"/>
          </p:cNvSpPr>
          <p:nvPr>
            <p:ph idx="1"/>
          </p:nvPr>
        </p:nvSpPr>
        <p:spPr/>
        <p:txBody>
          <a:bodyPr/>
          <a:lstStyle/>
          <a:p>
            <a:pPr marL="0" indent="0">
              <a:buFont typeface="Arial" charset="0"/>
              <a:buNone/>
            </a:pPr>
            <a:r>
              <a:rPr lang="en-US" smtClean="0"/>
              <a:t>Environmental impact assessment, as a national instrument, shall be undertaken for proposed activities that are likely to have a significant adverse impact on the environment and are subject to a decision of a competent national authority.</a:t>
            </a:r>
            <a:endParaRPr lang="es-MX"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2"/>
          <p:cNvPicPr>
            <a:picLocks noChangeAspect="1" noChangeArrowheads="1"/>
          </p:cNvPicPr>
          <p:nvPr/>
        </p:nvPicPr>
        <p:blipFill>
          <a:blip r:embed="rId2"/>
          <a:srcRect/>
          <a:stretch>
            <a:fillRect/>
          </a:stretch>
        </p:blipFill>
        <p:spPr bwMode="auto">
          <a:xfrm>
            <a:off x="971550" y="765175"/>
            <a:ext cx="7200900" cy="5472113"/>
          </a:xfrm>
          <a:prstGeom prst="rect">
            <a:avLst/>
          </a:prstGeom>
          <a:noFill/>
          <a:ln w="9525">
            <a:noFill/>
            <a:miter lim="800000"/>
            <a:headEnd/>
            <a:tailEnd/>
          </a:ln>
          <a:effec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n-US" dirty="0"/>
              <a:t>UNFCCC </a:t>
            </a:r>
            <a:r>
              <a:rPr lang="en-US" i="1" dirty="0"/>
              <a:t>lacks</a:t>
            </a:r>
            <a:r>
              <a:rPr lang="en-US" dirty="0"/>
              <a:t> </a:t>
            </a:r>
            <a:r>
              <a:rPr lang="en-US" dirty="0" smtClean="0"/>
              <a:t>EIA </a:t>
            </a:r>
            <a:r>
              <a:rPr lang="en-US" dirty="0"/>
              <a:t>obligation </a:t>
            </a:r>
            <a:r>
              <a:rPr lang="en-US" dirty="0" smtClean="0"/>
              <a:t/>
            </a:r>
            <a:br>
              <a:rPr lang="en-US" dirty="0" smtClean="0"/>
            </a:br>
            <a:r>
              <a:rPr lang="en-US" dirty="0" smtClean="0"/>
              <a:t>of Rio </a:t>
            </a:r>
            <a:r>
              <a:rPr lang="en-US" dirty="0"/>
              <a:t>Declaration</a:t>
            </a:r>
            <a:endParaRPr lang="es-MX" dirty="0"/>
          </a:p>
        </p:txBody>
      </p:sp>
      <p:sp>
        <p:nvSpPr>
          <p:cNvPr id="3" name="2 Marcador de contenido"/>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en-US" dirty="0" smtClean="0"/>
              <a:t>UNFCCC does </a:t>
            </a:r>
            <a:r>
              <a:rPr lang="en-US" dirty="0"/>
              <a:t>not </a:t>
            </a:r>
            <a:r>
              <a:rPr lang="en-US" dirty="0" smtClean="0"/>
              <a:t>refer to </a:t>
            </a:r>
            <a:r>
              <a:rPr lang="en-US" i="1" dirty="0"/>
              <a:t>environmental</a:t>
            </a:r>
            <a:r>
              <a:rPr lang="en-US" dirty="0"/>
              <a:t> impact </a:t>
            </a:r>
            <a:r>
              <a:rPr lang="en-US" dirty="0" smtClean="0"/>
              <a:t>assessments. </a:t>
            </a:r>
          </a:p>
          <a:p>
            <a:pPr fontAlgn="auto">
              <a:spcAft>
                <a:spcPts val="0"/>
              </a:spcAft>
              <a:buFont typeface="Arial" pitchFamily="34" charset="0"/>
              <a:buChar char="•"/>
              <a:defRPr/>
            </a:pPr>
            <a:r>
              <a:rPr lang="en-US" dirty="0" smtClean="0"/>
              <a:t>Refers instead to </a:t>
            </a:r>
            <a:r>
              <a:rPr lang="en-US" i="1" dirty="0" smtClean="0"/>
              <a:t>adverse </a:t>
            </a:r>
            <a:r>
              <a:rPr lang="en-US" i="1" dirty="0"/>
              <a:t>effects on</a:t>
            </a:r>
            <a:r>
              <a:rPr lang="en-US" dirty="0"/>
              <a:t> economy, </a:t>
            </a:r>
            <a:r>
              <a:rPr lang="en-US" dirty="0" smtClean="0"/>
              <a:t>public </a:t>
            </a:r>
            <a:r>
              <a:rPr lang="en-US" dirty="0"/>
              <a:t>health and </a:t>
            </a:r>
            <a:r>
              <a:rPr lang="en-US" dirty="0" smtClean="0"/>
              <a:t>quality </a:t>
            </a:r>
            <a:r>
              <a:rPr lang="en-US" dirty="0"/>
              <a:t>of the environment of </a:t>
            </a:r>
            <a:r>
              <a:rPr lang="en-US" b="1" dirty="0" smtClean="0"/>
              <a:t>climate </a:t>
            </a:r>
            <a:r>
              <a:rPr lang="en-US" b="1" dirty="0"/>
              <a:t>change measures themselves</a:t>
            </a:r>
            <a:r>
              <a:rPr lang="en-US" dirty="0"/>
              <a:t>. </a:t>
            </a:r>
            <a:endParaRPr lang="en-US" dirty="0" smtClean="0"/>
          </a:p>
          <a:p>
            <a:pPr fontAlgn="auto">
              <a:spcAft>
                <a:spcPts val="0"/>
              </a:spcAft>
              <a:buFont typeface="Arial" pitchFamily="34" charset="0"/>
              <a:buChar char="•"/>
              <a:defRPr/>
            </a:pPr>
            <a:r>
              <a:rPr lang="en-US" dirty="0" smtClean="0"/>
              <a:t>Kyoto </a:t>
            </a:r>
            <a:r>
              <a:rPr lang="en-US" dirty="0"/>
              <a:t>Article 2(3) </a:t>
            </a:r>
            <a:r>
              <a:rPr lang="en-US" dirty="0" smtClean="0"/>
              <a:t>also </a:t>
            </a:r>
            <a:r>
              <a:rPr lang="en-US" dirty="0"/>
              <a:t>concerned primarily with the adverse effects of climate change measures, especially on developing country Parties. </a:t>
            </a:r>
            <a:endParaRPr lang="en-US" dirty="0" smtClean="0"/>
          </a:p>
          <a:p>
            <a:pPr fontAlgn="auto">
              <a:spcAft>
                <a:spcPts val="0"/>
              </a:spcAft>
              <a:buFont typeface="Arial" pitchFamily="34" charset="0"/>
              <a:buChar char="•"/>
              <a:defRPr/>
            </a:pPr>
            <a:r>
              <a:rPr lang="en-US" dirty="0" smtClean="0"/>
              <a:t>BUT, </a:t>
            </a:r>
            <a:r>
              <a:rPr lang="en-US" dirty="0"/>
              <a:t>all of the UNFCCC Parties must now be considered bound to conduct EIAs, in the light of recent developments in customary international law.</a:t>
            </a:r>
            <a:endParaRPr lang="es-MX"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n-US" i="1" dirty="0"/>
              <a:t>Pulp Mills on the River Uruguay (Argentina v. Uruguay)</a:t>
            </a:r>
            <a:endParaRPr lang="es-MX" dirty="0"/>
          </a:p>
        </p:txBody>
      </p:sp>
      <p:sp>
        <p:nvSpPr>
          <p:cNvPr id="3" name="2 Marcador de contenido"/>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smtClean="0"/>
              <a:t>The </a:t>
            </a:r>
            <a:r>
              <a:rPr lang="en-US" dirty="0"/>
              <a:t>practice of EIA ‘has gained so much acceptance among States that it may now be considered a requirement under general international law to undertake an environmental impact assessment where there is a risk that the proposed industrial activity may have a significant adverse impact in a </a:t>
            </a:r>
            <a:r>
              <a:rPr lang="en-US" dirty="0" err="1"/>
              <a:t>transboundary</a:t>
            </a:r>
            <a:r>
              <a:rPr lang="en-US" dirty="0"/>
              <a:t> context, in particular, on a shared resource</a:t>
            </a:r>
            <a:r>
              <a:rPr lang="en-US" dirty="0" smtClean="0"/>
              <a:t>.’</a:t>
            </a:r>
          </a:p>
          <a:p>
            <a:pPr fontAlgn="auto">
              <a:spcAft>
                <a:spcPts val="0"/>
              </a:spcAft>
              <a:buFont typeface="Arial" pitchFamily="34" charset="0"/>
              <a:buChar char="•"/>
              <a:defRPr/>
            </a:pPr>
            <a:r>
              <a:rPr lang="en-US" dirty="0" smtClean="0"/>
              <a:t>BUT general </a:t>
            </a:r>
            <a:r>
              <a:rPr lang="en-US" dirty="0"/>
              <a:t>international law does not specify the scope and content of an EIA.</a:t>
            </a:r>
            <a:endParaRPr lang="es-MX"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1 Título"/>
          <p:cNvSpPr>
            <a:spLocks noGrp="1"/>
          </p:cNvSpPr>
          <p:nvPr>
            <p:ph type="title"/>
          </p:nvPr>
        </p:nvSpPr>
        <p:spPr/>
        <p:txBody>
          <a:bodyPr/>
          <a:lstStyle/>
          <a:p>
            <a:r>
              <a:rPr lang="es-ES" smtClean="0"/>
              <a:t>EIA and liability</a:t>
            </a:r>
            <a:endParaRPr lang="es-MX" smtClean="0"/>
          </a:p>
        </p:txBody>
      </p:sp>
      <p:sp>
        <p:nvSpPr>
          <p:cNvPr id="53250" name="2 Marcador de contenido"/>
          <p:cNvSpPr>
            <a:spLocks noGrp="1"/>
          </p:cNvSpPr>
          <p:nvPr>
            <p:ph idx="1"/>
          </p:nvPr>
        </p:nvSpPr>
        <p:spPr/>
        <p:txBody>
          <a:bodyPr/>
          <a:lstStyle/>
          <a:p>
            <a:r>
              <a:rPr lang="en-US" smtClean="0"/>
              <a:t>Scope and content of the EIA would have to take into account risk posed to other States. </a:t>
            </a:r>
          </a:p>
          <a:p>
            <a:r>
              <a:rPr lang="en-US" smtClean="0"/>
              <a:t>This does not entitle the affected State to prevent the activity. </a:t>
            </a:r>
          </a:p>
          <a:p>
            <a:r>
              <a:rPr lang="en-US" smtClean="0"/>
              <a:t>BUT it could affect the liability of the State that proceeds with the activity in question.</a:t>
            </a:r>
            <a:endParaRPr lang="es-MX"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n-US" dirty="0" smtClean="0"/>
              <a:t>Implications for unilateral </a:t>
            </a:r>
            <a:r>
              <a:rPr lang="en-US" dirty="0"/>
              <a:t>measures </a:t>
            </a:r>
            <a:r>
              <a:rPr lang="en-US" dirty="0" smtClean="0"/>
              <a:t/>
            </a:r>
            <a:br>
              <a:rPr lang="en-US" dirty="0" smtClean="0"/>
            </a:br>
            <a:r>
              <a:rPr lang="en-US" dirty="0" smtClean="0"/>
              <a:t>to </a:t>
            </a:r>
            <a:r>
              <a:rPr lang="en-US" dirty="0"/>
              <a:t>address climate </a:t>
            </a:r>
            <a:r>
              <a:rPr lang="en-US" dirty="0" smtClean="0"/>
              <a:t>change.</a:t>
            </a:r>
            <a:endParaRPr lang="es-MX" dirty="0"/>
          </a:p>
        </p:txBody>
      </p:sp>
      <p:sp>
        <p:nvSpPr>
          <p:cNvPr id="3" name="2 Marcador de contenido"/>
          <p:cNvSpPr>
            <a:spLocks noGrp="1"/>
          </p:cNvSpPr>
          <p:nvPr>
            <p:ph idx="1"/>
          </p:nvPr>
        </p:nvSpPr>
        <p:spPr/>
        <p:txBody>
          <a:bodyPr rtlCol="0">
            <a:normAutofit fontScale="92500"/>
          </a:bodyPr>
          <a:lstStyle/>
          <a:p>
            <a:pPr fontAlgn="auto">
              <a:spcAft>
                <a:spcPts val="0"/>
              </a:spcAft>
              <a:buFont typeface="Arial" pitchFamily="34" charset="0"/>
              <a:buChar char="•"/>
              <a:defRPr/>
            </a:pPr>
            <a:r>
              <a:rPr lang="en-US" dirty="0" smtClean="0"/>
              <a:t>A </a:t>
            </a:r>
            <a:r>
              <a:rPr lang="en-US" dirty="0"/>
              <a:t>State has an obligation to take into account the impacts of a unilateral measure on other States in the process of designing the measure. </a:t>
            </a:r>
            <a:endParaRPr lang="en-US" dirty="0" smtClean="0"/>
          </a:p>
          <a:p>
            <a:pPr fontAlgn="auto">
              <a:spcAft>
                <a:spcPts val="0"/>
              </a:spcAft>
              <a:buFont typeface="Arial" pitchFamily="34" charset="0"/>
              <a:buChar char="•"/>
              <a:defRPr/>
            </a:pPr>
            <a:r>
              <a:rPr lang="en-US" dirty="0" smtClean="0"/>
              <a:t>There </a:t>
            </a:r>
            <a:r>
              <a:rPr lang="en-US" dirty="0"/>
              <a:t>also may be an obligation to consult other States at the design stage. </a:t>
            </a:r>
            <a:endParaRPr lang="en-US" dirty="0" smtClean="0"/>
          </a:p>
          <a:p>
            <a:pPr fontAlgn="auto">
              <a:spcAft>
                <a:spcPts val="0"/>
              </a:spcAft>
              <a:buFont typeface="Arial" pitchFamily="34" charset="0"/>
              <a:buChar char="•"/>
              <a:defRPr/>
            </a:pPr>
            <a:r>
              <a:rPr lang="en-US" dirty="0" smtClean="0"/>
              <a:t>In </a:t>
            </a:r>
            <a:r>
              <a:rPr lang="en-US" dirty="0"/>
              <a:t>the case of trade measures, the absence or presence of such an </a:t>
            </a:r>
            <a:r>
              <a:rPr lang="en-US" dirty="0" smtClean="0"/>
              <a:t>EIA </a:t>
            </a:r>
            <a:r>
              <a:rPr lang="en-US" dirty="0"/>
              <a:t>may affect the outcome of the analysis in GATT Article XX and </a:t>
            </a:r>
            <a:r>
              <a:rPr lang="en-US" dirty="0" smtClean="0"/>
              <a:t>similar WTO provisions.</a:t>
            </a:r>
            <a:r>
              <a:rPr lang="es-MX" dirty="0" smtClean="0"/>
              <a:t> </a:t>
            </a:r>
            <a:endParaRPr lang="es-MX"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1 Título"/>
          <p:cNvSpPr>
            <a:spLocks noGrp="1"/>
          </p:cNvSpPr>
          <p:nvPr>
            <p:ph type="ctrTitle"/>
          </p:nvPr>
        </p:nvSpPr>
        <p:spPr/>
        <p:txBody>
          <a:bodyPr/>
          <a:lstStyle/>
          <a:p>
            <a:r>
              <a:rPr lang="es-ES" smtClean="0"/>
              <a:t>Unilateral Measures </a:t>
            </a:r>
            <a:br>
              <a:rPr lang="es-ES" smtClean="0"/>
            </a:br>
            <a:r>
              <a:rPr lang="es-ES" smtClean="0"/>
              <a:t>&amp; State Jurisdiction</a:t>
            </a:r>
            <a:endParaRPr lang="es-MX" smtClean="0"/>
          </a:p>
        </p:txBody>
      </p:sp>
      <p:sp>
        <p:nvSpPr>
          <p:cNvPr id="3" name="2 Subtítulo"/>
          <p:cNvSpPr>
            <a:spLocks noGrp="1"/>
          </p:cNvSpPr>
          <p:nvPr>
            <p:ph type="subTitle" idx="1"/>
          </p:nvPr>
        </p:nvSpPr>
        <p:spPr/>
        <p:txBody>
          <a:bodyPr rtlCol="0">
            <a:normAutofit/>
          </a:bodyPr>
          <a:lstStyle/>
          <a:p>
            <a:pPr fontAlgn="auto">
              <a:spcAft>
                <a:spcPts val="0"/>
              </a:spcAft>
              <a:buFont typeface="Arial" pitchFamily="34" charset="0"/>
              <a:buNone/>
              <a:defRPr/>
            </a:pPr>
            <a:endParaRPr lang="es-MX"/>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1 Título"/>
          <p:cNvSpPr>
            <a:spLocks noGrp="1"/>
          </p:cNvSpPr>
          <p:nvPr>
            <p:ph type="title"/>
          </p:nvPr>
        </p:nvSpPr>
        <p:spPr/>
        <p:txBody>
          <a:bodyPr/>
          <a:lstStyle/>
          <a:p>
            <a:r>
              <a:rPr lang="en-US" smtClean="0"/>
              <a:t>Principle 12 of the Rio Declaration </a:t>
            </a:r>
            <a:endParaRPr lang="es-MX" smtClean="0"/>
          </a:p>
        </p:txBody>
      </p:sp>
      <p:sp>
        <p:nvSpPr>
          <p:cNvPr id="3" name="2 Marcador de contenido"/>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en-US" dirty="0"/>
              <a:t>States </a:t>
            </a:r>
            <a:r>
              <a:rPr lang="en-US" b="1" dirty="0"/>
              <a:t>should cooperate </a:t>
            </a:r>
            <a:r>
              <a:rPr lang="en-US" dirty="0"/>
              <a:t>to promote a supportive and open international economic system that would lead to economic growth and sustainable development in all countries, to better address the problems of environmental degradation. </a:t>
            </a:r>
            <a:endParaRPr lang="en-US" dirty="0" smtClean="0"/>
          </a:p>
          <a:p>
            <a:pPr fontAlgn="auto">
              <a:spcAft>
                <a:spcPts val="0"/>
              </a:spcAft>
              <a:buFont typeface="Arial" pitchFamily="34" charset="0"/>
              <a:buChar char="•"/>
              <a:defRPr/>
            </a:pPr>
            <a:r>
              <a:rPr lang="en-US" dirty="0" smtClean="0"/>
              <a:t>Trade </a:t>
            </a:r>
            <a:r>
              <a:rPr lang="en-US" dirty="0"/>
              <a:t>policy measures for environmental purposes </a:t>
            </a:r>
            <a:r>
              <a:rPr lang="en-US" b="1" dirty="0"/>
              <a:t>should not</a:t>
            </a:r>
            <a:r>
              <a:rPr lang="en-US" dirty="0"/>
              <a:t> constitute a means of arbitrary or unjustifiable discrimination or a disguised restriction on international trade. </a:t>
            </a:r>
            <a:r>
              <a:rPr lang="en-US" dirty="0" smtClean="0"/>
              <a:t>[Read as ‘shall not’?]]</a:t>
            </a:r>
          </a:p>
          <a:p>
            <a:pPr fontAlgn="auto">
              <a:spcAft>
                <a:spcPts val="0"/>
              </a:spcAft>
              <a:buFont typeface="Arial" pitchFamily="34" charset="0"/>
              <a:buChar char="•"/>
              <a:defRPr/>
            </a:pPr>
            <a:r>
              <a:rPr lang="en-US" b="1" dirty="0" smtClean="0"/>
              <a:t>Unilateral </a:t>
            </a:r>
            <a:r>
              <a:rPr lang="en-US" b="1" dirty="0"/>
              <a:t>actions </a:t>
            </a:r>
            <a:r>
              <a:rPr lang="en-US" dirty="0"/>
              <a:t>to deal with environmental challenges outside the jurisdiction of the importing country </a:t>
            </a:r>
            <a:r>
              <a:rPr lang="en-US" b="1" dirty="0"/>
              <a:t>should be avoided</a:t>
            </a:r>
            <a:r>
              <a:rPr lang="en-US" dirty="0"/>
              <a:t>. </a:t>
            </a:r>
            <a:endParaRPr lang="en-US" dirty="0" smtClean="0"/>
          </a:p>
          <a:p>
            <a:pPr fontAlgn="auto">
              <a:spcAft>
                <a:spcPts val="0"/>
              </a:spcAft>
              <a:buFont typeface="Arial" pitchFamily="34" charset="0"/>
              <a:buChar char="•"/>
              <a:defRPr/>
            </a:pPr>
            <a:r>
              <a:rPr lang="en-US" dirty="0" smtClean="0"/>
              <a:t>Environmental </a:t>
            </a:r>
            <a:r>
              <a:rPr lang="en-US" dirty="0"/>
              <a:t>measures addressing </a:t>
            </a:r>
            <a:r>
              <a:rPr lang="en-US" dirty="0" err="1"/>
              <a:t>transboundary</a:t>
            </a:r>
            <a:r>
              <a:rPr lang="en-US" dirty="0"/>
              <a:t> or global environmental problems should, </a:t>
            </a:r>
            <a:r>
              <a:rPr lang="en-US" b="1" dirty="0"/>
              <a:t>as far as possible</a:t>
            </a:r>
            <a:r>
              <a:rPr lang="en-US" dirty="0"/>
              <a:t>, be based on an international consensus. </a:t>
            </a:r>
            <a:r>
              <a:rPr lang="en-US" dirty="0" smtClean="0"/>
              <a:t>[</a:t>
            </a:r>
            <a:r>
              <a:rPr lang="en-US" i="1" dirty="0" smtClean="0"/>
              <a:t>US – Shrimp</a:t>
            </a:r>
            <a:r>
              <a:rPr lang="en-US" dirty="0" smtClean="0"/>
              <a:t>: only requires good faith efforts.]</a:t>
            </a:r>
          </a:p>
          <a:p>
            <a:pPr fontAlgn="auto">
              <a:spcAft>
                <a:spcPts val="0"/>
              </a:spcAft>
              <a:buFont typeface="Arial" pitchFamily="34" charset="0"/>
              <a:buChar char="•"/>
              <a:defRPr/>
            </a:pPr>
            <a:r>
              <a:rPr lang="en-US" b="1" dirty="0" smtClean="0"/>
              <a:t>Sum</a:t>
            </a:r>
            <a:r>
              <a:rPr lang="en-US" dirty="0" smtClean="0"/>
              <a:t>: preference </a:t>
            </a:r>
            <a:r>
              <a:rPr lang="en-US" dirty="0"/>
              <a:t>for international consensus over unilateral actions, but without prohibiting unilateral </a:t>
            </a:r>
            <a:r>
              <a:rPr lang="en-US" dirty="0" smtClean="0"/>
              <a:t>actions.</a:t>
            </a:r>
            <a:endParaRPr lang="es-MX"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n-US" dirty="0"/>
              <a:t>UNFCCC Article 3(5) </a:t>
            </a:r>
            <a:r>
              <a:rPr lang="en-US" dirty="0" smtClean="0"/>
              <a:t/>
            </a:r>
            <a:br>
              <a:rPr lang="en-US" dirty="0" smtClean="0"/>
            </a:br>
            <a:r>
              <a:rPr lang="en-US" dirty="0" smtClean="0"/>
              <a:t>does </a:t>
            </a:r>
            <a:r>
              <a:rPr lang="en-US" dirty="0"/>
              <a:t>not rule out </a:t>
            </a:r>
            <a:r>
              <a:rPr lang="en-US" dirty="0" smtClean="0"/>
              <a:t>unilateral measures.</a:t>
            </a:r>
            <a:endParaRPr lang="es-MX" dirty="0"/>
          </a:p>
        </p:txBody>
      </p:sp>
      <p:sp>
        <p:nvSpPr>
          <p:cNvPr id="57346" name="2 Marcador de contenido"/>
          <p:cNvSpPr>
            <a:spLocks noGrp="1"/>
          </p:cNvSpPr>
          <p:nvPr>
            <p:ph idx="1"/>
          </p:nvPr>
        </p:nvSpPr>
        <p:spPr/>
        <p:txBody>
          <a:bodyPr/>
          <a:lstStyle/>
          <a:p>
            <a:pPr marL="0" indent="0">
              <a:buFont typeface="Arial" charset="0"/>
              <a:buNone/>
            </a:pPr>
            <a:endParaRPr lang="en-US" smtClean="0"/>
          </a:p>
          <a:p>
            <a:pPr marL="0" indent="0">
              <a:buFont typeface="Arial" charset="0"/>
              <a:buNone/>
            </a:pPr>
            <a:r>
              <a:rPr lang="en-US" smtClean="0"/>
              <a:t>Measures taken to combat climate change, </a:t>
            </a:r>
            <a:r>
              <a:rPr lang="en-US" i="1" smtClean="0"/>
              <a:t>including unilateral ones</a:t>
            </a:r>
            <a:r>
              <a:rPr lang="en-US" smtClean="0"/>
              <a:t>, should not constitute a means of arbitrary or unjustifiable discrimination or a disguised restriction on international trade </a:t>
            </a:r>
            <a:endParaRPr lang="es-MX"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1 Título"/>
          <p:cNvSpPr>
            <a:spLocks noGrp="1"/>
          </p:cNvSpPr>
          <p:nvPr>
            <p:ph type="title"/>
          </p:nvPr>
        </p:nvSpPr>
        <p:spPr/>
        <p:txBody>
          <a:bodyPr/>
          <a:lstStyle/>
          <a:p>
            <a:r>
              <a:rPr lang="en-US" sz="3600" smtClean="0"/>
              <a:t>Paragraph 6, Doha Ministerial Declaration implicitly allows unilateral measures</a:t>
            </a:r>
            <a:endParaRPr lang="es-MX" sz="3600" smtClean="0"/>
          </a:p>
        </p:txBody>
      </p:sp>
      <p:sp>
        <p:nvSpPr>
          <p:cNvPr id="3" name="2 Marcador de contenido"/>
          <p:cNvSpPr>
            <a:spLocks noGrp="1"/>
          </p:cNvSpPr>
          <p:nvPr>
            <p:ph idx="1"/>
          </p:nvPr>
        </p:nvSpPr>
        <p:spPr/>
        <p:txBody>
          <a:bodyPr rtlCol="0">
            <a:normAutofit fontScale="92500" lnSpcReduction="20000"/>
          </a:bodyPr>
          <a:lstStyle/>
          <a:p>
            <a:pPr marL="0" indent="0" fontAlgn="auto">
              <a:spcAft>
                <a:spcPts val="0"/>
              </a:spcAft>
              <a:buFont typeface="Arial" pitchFamily="34" charset="0"/>
              <a:buNone/>
              <a:defRPr/>
            </a:pPr>
            <a:r>
              <a:rPr lang="en-US" dirty="0"/>
              <a:t>We recognize that under WTO rules no country should be prevented from taking measures for the protection of human, animal or plant life or health, or of the environment </a:t>
            </a:r>
            <a:r>
              <a:rPr lang="en-US" b="1" dirty="0"/>
              <a:t>at the levels it considers appropriate</a:t>
            </a:r>
            <a:r>
              <a:rPr lang="en-US" dirty="0"/>
              <a:t>, subject to the requirement that they are not applied in a manner which would constitute a means of arbitrary or unjustifiable discrimination between countries where the same conditions prevail, or a disguised restriction on international trade, and are otherwise in accordance with the provisions of the WTO Agreements. </a:t>
            </a:r>
            <a:endParaRPr lang="es-MX"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n-US" dirty="0"/>
              <a:t>2 cases support use of unilateral measures to address climate change</a:t>
            </a:r>
            <a:endParaRPr lang="es-MX" dirty="0"/>
          </a:p>
        </p:txBody>
      </p:sp>
      <p:sp>
        <p:nvSpPr>
          <p:cNvPr id="59394" name="2 Marcador de contenido"/>
          <p:cNvSpPr>
            <a:spLocks noGrp="1"/>
          </p:cNvSpPr>
          <p:nvPr>
            <p:ph idx="1"/>
          </p:nvPr>
        </p:nvSpPr>
        <p:spPr/>
        <p:txBody>
          <a:bodyPr/>
          <a:lstStyle/>
          <a:p>
            <a:r>
              <a:rPr lang="en-US" i="1" smtClean="0"/>
              <a:t>EU Directive 2008/101 (Aviation Directive)</a:t>
            </a:r>
            <a:r>
              <a:rPr lang="en-US" smtClean="0"/>
              <a:t>: ECJ accepted right of the EU to use a unilateral climate change measure in light of the Kyoto Protocol and customary international law. </a:t>
            </a:r>
          </a:p>
          <a:p>
            <a:r>
              <a:rPr lang="en-US" i="1" smtClean="0"/>
              <a:t>US – Shrimp (Article 21.5 – Malaysia)</a:t>
            </a:r>
            <a:r>
              <a:rPr lang="en-US" smtClean="0"/>
              <a:t> : WTO AB accepted right of US to use a unilateral environmental protection measure under GATT Article XX.</a:t>
            </a:r>
            <a:endParaRPr lang="es-MX"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n-US" i="1" dirty="0"/>
              <a:t>EU Directive 2008/101 (Aviation Directive)</a:t>
            </a:r>
            <a:endParaRPr lang="es-MX" dirty="0"/>
          </a:p>
        </p:txBody>
      </p:sp>
      <p:sp>
        <p:nvSpPr>
          <p:cNvPr id="3" name="2 Marcador de contenido"/>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en-US" dirty="0"/>
              <a:t>Kyoto </a:t>
            </a:r>
            <a:r>
              <a:rPr lang="en-US" dirty="0" smtClean="0"/>
              <a:t>Art. </a:t>
            </a:r>
            <a:r>
              <a:rPr lang="en-US" dirty="0"/>
              <a:t>2(2) requires Annex I Parties to ‘pursue limitation or reduction of emissions of greenhouse gases…from aviation…bunker fuels, working through the International Civil Aviation Organization….’ </a:t>
            </a:r>
            <a:endParaRPr lang="en-US" dirty="0" smtClean="0"/>
          </a:p>
          <a:p>
            <a:pPr fontAlgn="auto">
              <a:spcAft>
                <a:spcPts val="0"/>
              </a:spcAft>
              <a:buFont typeface="Arial" pitchFamily="34" charset="0"/>
              <a:buChar char="•"/>
              <a:defRPr/>
            </a:pPr>
            <a:r>
              <a:rPr lang="en-US" dirty="0" smtClean="0"/>
              <a:t>After </a:t>
            </a:r>
            <a:r>
              <a:rPr lang="en-US" dirty="0"/>
              <a:t>insufficient Kyoto </a:t>
            </a:r>
            <a:r>
              <a:rPr lang="en-US" dirty="0" smtClean="0"/>
              <a:t>progress, EU unilaterally applied its </a:t>
            </a:r>
            <a:r>
              <a:rPr lang="en-US" dirty="0"/>
              <a:t>directive to </a:t>
            </a:r>
            <a:r>
              <a:rPr lang="en-US" dirty="0" smtClean="0"/>
              <a:t>EU </a:t>
            </a:r>
            <a:r>
              <a:rPr lang="en-US" dirty="0"/>
              <a:t>and non-EU airlines</a:t>
            </a:r>
            <a:r>
              <a:rPr lang="en-US" dirty="0" smtClean="0"/>
              <a:t>.</a:t>
            </a:r>
          </a:p>
          <a:p>
            <a:pPr fontAlgn="auto">
              <a:spcAft>
                <a:spcPts val="0"/>
              </a:spcAft>
              <a:buFont typeface="Arial" pitchFamily="34" charset="0"/>
              <a:buChar char="•"/>
              <a:defRPr/>
            </a:pPr>
            <a:r>
              <a:rPr lang="en-US" dirty="0"/>
              <a:t>ECJ: does not </a:t>
            </a:r>
            <a:r>
              <a:rPr lang="en-US" dirty="0" smtClean="0"/>
              <a:t>breach Kyoto 2(2) because 2(2) is not </a:t>
            </a:r>
            <a:r>
              <a:rPr lang="en-US" dirty="0"/>
              <a:t>unconditional and </a:t>
            </a:r>
            <a:r>
              <a:rPr lang="en-US" dirty="0" smtClean="0"/>
              <a:t>is not sufficiently precise.</a:t>
            </a:r>
          </a:p>
          <a:p>
            <a:pPr fontAlgn="auto">
              <a:spcAft>
                <a:spcPts val="0"/>
              </a:spcAft>
              <a:buFont typeface="Arial" pitchFamily="34" charset="0"/>
              <a:buChar char="•"/>
              <a:defRPr/>
            </a:pPr>
            <a:r>
              <a:rPr lang="en-US" dirty="0" smtClean="0"/>
              <a:t>ECJ: </a:t>
            </a:r>
            <a:r>
              <a:rPr lang="en-US" dirty="0"/>
              <a:t>does not breach customary international law principles of state sovereignty because it applies only to aircraft that choose to operate in EU </a:t>
            </a:r>
            <a:r>
              <a:rPr lang="en-US" dirty="0" smtClean="0"/>
              <a:t>airspace.</a:t>
            </a:r>
          </a:p>
          <a:p>
            <a:pPr fontAlgn="auto">
              <a:spcAft>
                <a:spcPts val="0"/>
              </a:spcAft>
              <a:buFont typeface="Arial" pitchFamily="34" charset="0"/>
              <a:buChar char="•"/>
              <a:defRPr/>
            </a:pPr>
            <a:r>
              <a:rPr lang="en-US" dirty="0"/>
              <a:t>EU law can apply to matters contributing to the pollution of the air, sea or land territory of the Member States even where they originate in an event which occurs partly outside EU </a:t>
            </a:r>
            <a:r>
              <a:rPr lang="en-US" dirty="0" smtClean="0"/>
              <a:t>territory. </a:t>
            </a:r>
            <a:endParaRPr lang="es-MX"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n-US" dirty="0"/>
              <a:t>COP </a:t>
            </a:r>
            <a:r>
              <a:rPr lang="en-US" dirty="0" smtClean="0"/>
              <a:t>18 (2012): </a:t>
            </a:r>
            <a:br>
              <a:rPr lang="en-US" dirty="0" smtClean="0"/>
            </a:br>
            <a:r>
              <a:rPr lang="en-US" dirty="0" smtClean="0"/>
              <a:t>renewed focus on adaptation</a:t>
            </a:r>
            <a:endParaRPr lang="es-MX" dirty="0"/>
          </a:p>
        </p:txBody>
      </p:sp>
      <p:sp>
        <p:nvSpPr>
          <p:cNvPr id="16386" name="2 Marcador de contenido"/>
          <p:cNvSpPr>
            <a:spLocks noGrp="1"/>
          </p:cNvSpPr>
          <p:nvPr>
            <p:ph idx="1"/>
          </p:nvPr>
        </p:nvSpPr>
        <p:spPr/>
        <p:txBody>
          <a:bodyPr/>
          <a:lstStyle/>
          <a:p>
            <a:r>
              <a:rPr lang="en-US" smtClean="0"/>
              <a:t>Parties reiterated their determination to achieve the 1992 objective, BUT: </a:t>
            </a:r>
          </a:p>
          <a:p>
            <a:pPr lvl="1"/>
            <a:r>
              <a:rPr lang="en-US" smtClean="0"/>
              <a:t>‘adaptation must be addressed with the same priority as mitigation’ </a:t>
            </a:r>
          </a:p>
          <a:p>
            <a:pPr lvl="1"/>
            <a:r>
              <a:rPr lang="en-US" smtClean="0"/>
              <a:t>‘enhanced action and international cooperation on adaptation is urgently required’</a:t>
            </a:r>
            <a:endParaRPr lang="es-MX"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n-US" i="1" dirty="0"/>
              <a:t>US – Shrimp (Article 21.5 – Malaysia)</a:t>
            </a:r>
            <a:endParaRPr lang="es-MX" dirty="0"/>
          </a:p>
        </p:txBody>
      </p:sp>
      <p:sp>
        <p:nvSpPr>
          <p:cNvPr id="3" name="2 Marcador de contenido"/>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en-US" dirty="0" smtClean="0"/>
              <a:t>US banned </a:t>
            </a:r>
            <a:r>
              <a:rPr lang="en-US" dirty="0"/>
              <a:t>shrimp imports from WTO members that did not comply with </a:t>
            </a:r>
            <a:r>
              <a:rPr lang="en-US" dirty="0" smtClean="0"/>
              <a:t>US requirements to protect </a:t>
            </a:r>
            <a:r>
              <a:rPr lang="en-US" dirty="0"/>
              <a:t>sea </a:t>
            </a:r>
            <a:r>
              <a:rPr lang="en-US" dirty="0" smtClean="0"/>
              <a:t>turtles.</a:t>
            </a:r>
          </a:p>
          <a:p>
            <a:pPr fontAlgn="auto">
              <a:spcAft>
                <a:spcPts val="0"/>
              </a:spcAft>
              <a:buFont typeface="Arial" pitchFamily="34" charset="0"/>
              <a:buChar char="•"/>
              <a:defRPr/>
            </a:pPr>
            <a:r>
              <a:rPr lang="en-US" dirty="0" smtClean="0"/>
              <a:t>AB: unilateral </a:t>
            </a:r>
            <a:r>
              <a:rPr lang="en-US" dirty="0"/>
              <a:t>measures </a:t>
            </a:r>
            <a:r>
              <a:rPr lang="en-US" dirty="0" smtClean="0"/>
              <a:t>can </a:t>
            </a:r>
            <a:r>
              <a:rPr lang="en-US" dirty="0"/>
              <a:t>be included </a:t>
            </a:r>
            <a:r>
              <a:rPr lang="en-US" dirty="0" smtClean="0"/>
              <a:t>in Art. </a:t>
            </a:r>
            <a:r>
              <a:rPr lang="en-US" dirty="0"/>
              <a:t>XX(g</a:t>
            </a:r>
            <a:r>
              <a:rPr lang="en-US" dirty="0" smtClean="0"/>
              <a:t>).</a:t>
            </a:r>
          </a:p>
          <a:p>
            <a:pPr fontAlgn="auto">
              <a:spcAft>
                <a:spcPts val="0"/>
              </a:spcAft>
              <a:buFont typeface="Arial" pitchFamily="34" charset="0"/>
              <a:buChar char="•"/>
              <a:defRPr/>
            </a:pPr>
            <a:r>
              <a:rPr lang="en-US" dirty="0"/>
              <a:t>AB: </a:t>
            </a:r>
            <a:r>
              <a:rPr lang="en-US" i="1" dirty="0" smtClean="0"/>
              <a:t>Rio </a:t>
            </a:r>
            <a:r>
              <a:rPr lang="en-US" i="1" dirty="0"/>
              <a:t>Declaration</a:t>
            </a:r>
            <a:r>
              <a:rPr lang="en-US" dirty="0"/>
              <a:t> </a:t>
            </a:r>
            <a:r>
              <a:rPr lang="en-US" dirty="0" smtClean="0"/>
              <a:t>‘</a:t>
            </a:r>
            <a:r>
              <a:rPr lang="en-US" dirty="0"/>
              <a:t>as far as possible</a:t>
            </a:r>
            <a:r>
              <a:rPr lang="en-US" dirty="0" smtClean="0"/>
              <a:t>’ indicates preference </a:t>
            </a:r>
            <a:r>
              <a:rPr lang="en-US" dirty="0"/>
              <a:t>for multilateral </a:t>
            </a:r>
            <a:r>
              <a:rPr lang="en-US" dirty="0" smtClean="0"/>
              <a:t>solutions, but does not require </a:t>
            </a:r>
            <a:r>
              <a:rPr lang="en-US" dirty="0"/>
              <a:t>that a multilateral agreement be </a:t>
            </a:r>
            <a:r>
              <a:rPr lang="en-US" i="1" dirty="0" smtClean="0"/>
              <a:t>concluded</a:t>
            </a:r>
            <a:r>
              <a:rPr lang="en-US" dirty="0" smtClean="0"/>
              <a:t>.</a:t>
            </a:r>
          </a:p>
          <a:p>
            <a:pPr fontAlgn="auto">
              <a:spcAft>
                <a:spcPts val="0"/>
              </a:spcAft>
              <a:buFont typeface="Arial" pitchFamily="34" charset="0"/>
              <a:buChar char="•"/>
              <a:defRPr/>
            </a:pPr>
            <a:r>
              <a:rPr lang="en-US" dirty="0" smtClean="0"/>
              <a:t>Sum: WTO </a:t>
            </a:r>
            <a:r>
              <a:rPr lang="en-US" dirty="0"/>
              <a:t>Member can justify unilateral recourse to trade restrictions to induce changes in the environmental practices of other </a:t>
            </a:r>
            <a:r>
              <a:rPr lang="en-US" dirty="0" smtClean="0"/>
              <a:t>Members.</a:t>
            </a:r>
          </a:p>
          <a:p>
            <a:pPr fontAlgn="auto">
              <a:spcAft>
                <a:spcPts val="0"/>
              </a:spcAft>
              <a:buFont typeface="Arial" pitchFamily="34" charset="0"/>
              <a:buChar char="•"/>
              <a:defRPr/>
            </a:pPr>
            <a:endParaRPr lang="es-MX"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n-US" i="1" dirty="0"/>
              <a:t>US – Shrimp (Article 21.5 – Malaysia)</a:t>
            </a:r>
            <a:endParaRPr lang="es-MX" dirty="0"/>
          </a:p>
        </p:txBody>
      </p:sp>
      <p:sp>
        <p:nvSpPr>
          <p:cNvPr id="62466" name="2 Marcador de contenido"/>
          <p:cNvSpPr>
            <a:spLocks noGrp="1"/>
          </p:cNvSpPr>
          <p:nvPr>
            <p:ph idx="1"/>
          </p:nvPr>
        </p:nvSpPr>
        <p:spPr/>
        <p:txBody>
          <a:bodyPr/>
          <a:lstStyle/>
          <a:p>
            <a:pPr marL="0" indent="0">
              <a:buFont typeface="Arial" charset="0"/>
              <a:buNone/>
            </a:pPr>
            <a:r>
              <a:rPr lang="en-US" smtClean="0"/>
              <a:t>‘Requiring that a multilateral agreement be </a:t>
            </a:r>
            <a:r>
              <a:rPr lang="en-US" i="1" smtClean="0"/>
              <a:t>concluded</a:t>
            </a:r>
            <a:r>
              <a:rPr lang="en-US" smtClean="0"/>
              <a:t> by the United States in order to avoid ‘arbitrary and unjustifiable discrimination’ in applying its measure would mean that any country party to the negotiations with the United States, whether a WTO Member or not, would have, in effect, a veto over whether the United States could fulfil its WTO obligations.’</a:t>
            </a:r>
            <a:endParaRPr lang="es-MX"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n-US" dirty="0" smtClean="0"/>
              <a:t>Jurisdiction &amp; </a:t>
            </a:r>
            <a:r>
              <a:rPr lang="en-US" dirty="0"/>
              <a:t>geographic connection </a:t>
            </a:r>
            <a:endParaRPr lang="es-MX" dirty="0"/>
          </a:p>
        </p:txBody>
      </p:sp>
      <p:sp>
        <p:nvSpPr>
          <p:cNvPr id="3" name="2 Marcador de contenido"/>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n-US" dirty="0"/>
              <a:t>AB: sufficient jurisdictional nexus between US and turtles</a:t>
            </a:r>
            <a:r>
              <a:rPr lang="en-US" dirty="0" smtClean="0"/>
              <a:t>.</a:t>
            </a:r>
          </a:p>
          <a:p>
            <a:pPr fontAlgn="auto">
              <a:spcAft>
                <a:spcPts val="0"/>
              </a:spcAft>
              <a:buFont typeface="Arial" pitchFamily="34" charset="0"/>
              <a:buChar char="•"/>
              <a:defRPr/>
            </a:pPr>
            <a:r>
              <a:rPr lang="en-US" i="1" dirty="0"/>
              <a:t>Agenda 21</a:t>
            </a:r>
            <a:r>
              <a:rPr lang="en-US" dirty="0"/>
              <a:t> </a:t>
            </a:r>
            <a:r>
              <a:rPr lang="en-US" dirty="0" smtClean="0"/>
              <a:t>&amp; </a:t>
            </a:r>
            <a:r>
              <a:rPr lang="en-US" i="1" dirty="0" smtClean="0"/>
              <a:t>Rio Declaration:</a:t>
            </a:r>
            <a:r>
              <a:rPr lang="en-US" dirty="0" smtClean="0"/>
              <a:t> avoid </a:t>
            </a:r>
            <a:r>
              <a:rPr lang="en-US" dirty="0"/>
              <a:t>‘unilateral action to deal with environmental challenges </a:t>
            </a:r>
            <a:r>
              <a:rPr lang="en-US" i="1" dirty="0"/>
              <a:t>outside</a:t>
            </a:r>
            <a:r>
              <a:rPr lang="en-US" dirty="0"/>
              <a:t> the jurisdiction of the importing country</a:t>
            </a:r>
            <a:r>
              <a:rPr lang="en-US" dirty="0" smtClean="0"/>
              <a:t>’.</a:t>
            </a:r>
          </a:p>
          <a:p>
            <a:pPr fontAlgn="auto">
              <a:spcAft>
                <a:spcPts val="0"/>
              </a:spcAft>
              <a:buFont typeface="Arial" pitchFamily="34" charset="0"/>
              <a:buChar char="•"/>
              <a:defRPr/>
            </a:pPr>
            <a:r>
              <a:rPr lang="en-US" dirty="0" smtClean="0"/>
              <a:t>Is </a:t>
            </a:r>
            <a:r>
              <a:rPr lang="en-US" dirty="0"/>
              <a:t>a geographic connection between the resource and the enacting country is </a:t>
            </a:r>
            <a:r>
              <a:rPr lang="en-US" dirty="0" smtClean="0"/>
              <a:t>necessary?</a:t>
            </a:r>
          </a:p>
          <a:p>
            <a:pPr fontAlgn="auto">
              <a:spcAft>
                <a:spcPts val="0"/>
              </a:spcAft>
              <a:buFont typeface="Arial" pitchFamily="34" charset="0"/>
              <a:buChar char="•"/>
              <a:defRPr/>
            </a:pPr>
            <a:r>
              <a:rPr lang="en-US" dirty="0" smtClean="0"/>
              <a:t>How urgent should the problem be to justify unilateral action?</a:t>
            </a:r>
          </a:p>
          <a:p>
            <a:pPr fontAlgn="auto">
              <a:spcAft>
                <a:spcPts val="0"/>
              </a:spcAft>
              <a:buFont typeface="Arial" pitchFamily="34" charset="0"/>
              <a:buChar char="•"/>
              <a:defRPr/>
            </a:pPr>
            <a:r>
              <a:rPr lang="en-US" dirty="0" smtClean="0"/>
              <a:t>Issues resolved with climate change, since global and urgent.</a:t>
            </a:r>
          </a:p>
          <a:p>
            <a:pPr fontAlgn="auto">
              <a:spcAft>
                <a:spcPts val="0"/>
              </a:spcAft>
              <a:buFont typeface="Arial" pitchFamily="34" charset="0"/>
              <a:buChar char="•"/>
              <a:defRPr/>
            </a:pPr>
            <a:r>
              <a:rPr lang="en-US" dirty="0" smtClean="0"/>
              <a:t>What about the Amazon? Part of global biodiversity? A global carbon sink?</a:t>
            </a:r>
            <a:endParaRPr lang="en-US" dirty="0"/>
          </a:p>
          <a:p>
            <a:pPr fontAlgn="auto">
              <a:spcAft>
                <a:spcPts val="0"/>
              </a:spcAft>
              <a:buFont typeface="Arial" pitchFamily="34" charset="0"/>
              <a:buChar char="•"/>
              <a:defRPr/>
            </a:pPr>
            <a:endParaRPr lang="es-MX"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n-US" dirty="0" smtClean="0"/>
              <a:t>Panel, </a:t>
            </a:r>
            <a:r>
              <a:rPr lang="en-US" i="1" dirty="0"/>
              <a:t>US – Shrimp </a:t>
            </a:r>
            <a:r>
              <a:rPr lang="en-US" i="1" dirty="0" smtClean="0"/>
              <a:t/>
            </a:r>
            <a:br>
              <a:rPr lang="en-US" i="1" dirty="0" smtClean="0"/>
            </a:br>
            <a:r>
              <a:rPr lang="en-US" i="1" dirty="0" smtClean="0"/>
              <a:t>(</a:t>
            </a:r>
            <a:r>
              <a:rPr lang="en-US" i="1" dirty="0"/>
              <a:t>Article 21.5 – Malaysia)</a:t>
            </a:r>
            <a:r>
              <a:rPr lang="en-US" dirty="0"/>
              <a:t> </a:t>
            </a:r>
            <a:endParaRPr lang="es-MX" dirty="0"/>
          </a:p>
        </p:txBody>
      </p:sp>
      <p:sp>
        <p:nvSpPr>
          <p:cNvPr id="3" name="2 Marcador de contenido"/>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smtClean="0"/>
              <a:t>Right </a:t>
            </a:r>
            <a:r>
              <a:rPr lang="en-US" dirty="0"/>
              <a:t>to take unilateral measures was provisional, not permanent, and subject to ongoing WTO </a:t>
            </a:r>
            <a:r>
              <a:rPr lang="en-US" dirty="0" smtClean="0"/>
              <a:t>supervision.</a:t>
            </a:r>
          </a:p>
          <a:p>
            <a:pPr fontAlgn="auto">
              <a:spcAft>
                <a:spcPts val="0"/>
              </a:spcAft>
              <a:buFont typeface="Arial" pitchFamily="34" charset="0"/>
              <a:buChar char="•"/>
              <a:defRPr/>
            </a:pPr>
            <a:r>
              <a:rPr lang="en-US" dirty="0" smtClean="0"/>
              <a:t>Good </a:t>
            </a:r>
            <a:r>
              <a:rPr lang="en-US" dirty="0"/>
              <a:t>faith negotiations had to be ongoing</a:t>
            </a:r>
            <a:r>
              <a:rPr lang="en-US" dirty="0" smtClean="0"/>
              <a:t>.</a:t>
            </a:r>
          </a:p>
          <a:p>
            <a:pPr fontAlgn="auto">
              <a:spcAft>
                <a:spcPts val="0"/>
              </a:spcAft>
              <a:buFont typeface="Arial" pitchFamily="34" charset="0"/>
              <a:buChar char="•"/>
              <a:defRPr/>
            </a:pPr>
            <a:r>
              <a:rPr lang="en-US" dirty="0" smtClean="0"/>
              <a:t>[Provisional right </a:t>
            </a:r>
            <a:r>
              <a:rPr lang="en-US" dirty="0"/>
              <a:t>to take unilateral measures </a:t>
            </a:r>
            <a:r>
              <a:rPr lang="en-US" dirty="0" smtClean="0"/>
              <a:t>is </a:t>
            </a:r>
            <a:r>
              <a:rPr lang="en-US" dirty="0"/>
              <a:t>consistent with the manner in which the precautionary principle is incorporated into Article 5.7 of the SPS Agreement, which permits provisional measures where scientific evidence is insufficient</a:t>
            </a:r>
            <a:r>
              <a:rPr lang="en-US" dirty="0" smtClean="0"/>
              <a:t>.]</a:t>
            </a:r>
            <a:endParaRPr lang="es-MX"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1 Título"/>
          <p:cNvSpPr>
            <a:spLocks noGrp="1"/>
          </p:cNvSpPr>
          <p:nvPr>
            <p:ph type="ctrTitle"/>
          </p:nvPr>
        </p:nvSpPr>
        <p:spPr/>
        <p:txBody>
          <a:bodyPr/>
          <a:lstStyle/>
          <a:p>
            <a:r>
              <a:rPr lang="es-ES" smtClean="0"/>
              <a:t>Conclusions</a:t>
            </a:r>
            <a:endParaRPr lang="es-MX" smtClean="0"/>
          </a:p>
        </p:txBody>
      </p:sp>
      <p:sp>
        <p:nvSpPr>
          <p:cNvPr id="3" name="2 Subtítulo"/>
          <p:cNvSpPr>
            <a:spLocks noGrp="1"/>
          </p:cNvSpPr>
          <p:nvPr>
            <p:ph type="subTitle" idx="1"/>
          </p:nvPr>
        </p:nvSpPr>
        <p:spPr/>
        <p:txBody>
          <a:bodyPr rtlCol="0">
            <a:normAutofit/>
          </a:bodyPr>
          <a:lstStyle/>
          <a:p>
            <a:pPr fontAlgn="auto">
              <a:spcAft>
                <a:spcPts val="0"/>
              </a:spcAft>
              <a:buFont typeface="Arial" pitchFamily="34" charset="0"/>
              <a:buNone/>
              <a:defRPr/>
            </a:pPr>
            <a:endParaRPr lang="es-MX"/>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1 Título"/>
          <p:cNvSpPr>
            <a:spLocks noGrp="1"/>
          </p:cNvSpPr>
          <p:nvPr>
            <p:ph type="title"/>
          </p:nvPr>
        </p:nvSpPr>
        <p:spPr/>
        <p:txBody>
          <a:bodyPr/>
          <a:lstStyle/>
          <a:p>
            <a:r>
              <a:rPr lang="en-US" smtClean="0"/>
              <a:t>Concepts and principles</a:t>
            </a:r>
            <a:endParaRPr lang="es-MX" smtClean="0"/>
          </a:p>
        </p:txBody>
      </p:sp>
      <p:sp>
        <p:nvSpPr>
          <p:cNvPr id="3" name="2 Marcador de contenido"/>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en-US" dirty="0" smtClean="0"/>
              <a:t>No inherent inconsistency between WTO and international environmental concepts </a:t>
            </a:r>
            <a:r>
              <a:rPr lang="en-US" dirty="0"/>
              <a:t>and </a:t>
            </a:r>
            <a:r>
              <a:rPr lang="en-US" dirty="0" smtClean="0"/>
              <a:t>principles, such as: </a:t>
            </a:r>
          </a:p>
          <a:p>
            <a:pPr lvl="1" fontAlgn="auto">
              <a:spcAft>
                <a:spcPts val="0"/>
              </a:spcAft>
              <a:buFont typeface="Arial" pitchFamily="34" charset="0"/>
              <a:buChar char="–"/>
              <a:defRPr/>
            </a:pPr>
            <a:r>
              <a:rPr lang="en-US" dirty="0" smtClean="0"/>
              <a:t>sustainable </a:t>
            </a:r>
            <a:r>
              <a:rPr lang="en-US" dirty="0"/>
              <a:t>development, </a:t>
            </a:r>
            <a:endParaRPr lang="en-US" dirty="0" smtClean="0"/>
          </a:p>
          <a:p>
            <a:pPr lvl="1" fontAlgn="auto">
              <a:spcAft>
                <a:spcPts val="0"/>
              </a:spcAft>
              <a:buFont typeface="Arial" pitchFamily="34" charset="0"/>
              <a:buChar char="–"/>
              <a:defRPr/>
            </a:pPr>
            <a:r>
              <a:rPr lang="en-US" dirty="0" smtClean="0"/>
              <a:t>precautionary </a:t>
            </a:r>
            <a:r>
              <a:rPr lang="en-US" dirty="0"/>
              <a:t>principle and </a:t>
            </a:r>
            <a:endParaRPr lang="en-US" dirty="0" smtClean="0"/>
          </a:p>
          <a:p>
            <a:pPr lvl="1" fontAlgn="auto">
              <a:spcAft>
                <a:spcPts val="0"/>
              </a:spcAft>
              <a:buFont typeface="Arial" pitchFamily="34" charset="0"/>
              <a:buChar char="–"/>
              <a:defRPr/>
            </a:pPr>
            <a:r>
              <a:rPr lang="en-US" dirty="0" smtClean="0"/>
              <a:t>common </a:t>
            </a:r>
            <a:r>
              <a:rPr lang="en-US" dirty="0"/>
              <a:t>but differentiated responsibilities/special and differential </a:t>
            </a:r>
            <a:r>
              <a:rPr lang="en-US" dirty="0" smtClean="0"/>
              <a:t>treatment. </a:t>
            </a:r>
          </a:p>
          <a:p>
            <a:pPr fontAlgn="auto">
              <a:spcAft>
                <a:spcPts val="0"/>
              </a:spcAft>
              <a:buFont typeface="Arial" pitchFamily="34" charset="0"/>
              <a:buChar char="•"/>
              <a:defRPr/>
            </a:pPr>
            <a:r>
              <a:rPr lang="en-US" dirty="0"/>
              <a:t>I</a:t>
            </a:r>
            <a:r>
              <a:rPr lang="en-US" dirty="0" smtClean="0"/>
              <a:t>nternational </a:t>
            </a:r>
            <a:r>
              <a:rPr lang="en-US" dirty="0"/>
              <a:t>jurisprudence has taken a consistent approach in key </a:t>
            </a:r>
            <a:r>
              <a:rPr lang="en-US" dirty="0" smtClean="0"/>
              <a:t>cases: WTO AB, ICJ, ECJ. </a:t>
            </a:r>
          </a:p>
          <a:p>
            <a:pPr fontAlgn="auto">
              <a:spcAft>
                <a:spcPts val="0"/>
              </a:spcAft>
              <a:buFont typeface="Arial" pitchFamily="34" charset="0"/>
              <a:buChar char="•"/>
              <a:defRPr/>
            </a:pPr>
            <a:r>
              <a:rPr lang="en-US" dirty="0" smtClean="0"/>
              <a:t>Recent </a:t>
            </a:r>
            <a:r>
              <a:rPr lang="en-US" dirty="0"/>
              <a:t>jurisprudence has taken a consistent approach to unilateral </a:t>
            </a:r>
            <a:r>
              <a:rPr lang="en-US" dirty="0" smtClean="0"/>
              <a:t>measures, &amp; </a:t>
            </a:r>
            <a:r>
              <a:rPr lang="en-US" dirty="0"/>
              <a:t>supports the limited use of unilateral measures to address climate change.</a:t>
            </a:r>
            <a:endParaRPr lang="es-MX"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5" name="Picture 2"/>
          <p:cNvPicPr>
            <a:picLocks noChangeAspect="1" noChangeArrowheads="1"/>
          </p:cNvPicPr>
          <p:nvPr/>
        </p:nvPicPr>
        <p:blipFill>
          <a:blip r:embed="rId2"/>
          <a:srcRect/>
          <a:stretch>
            <a:fillRect/>
          </a:stretch>
        </p:blipFill>
        <p:spPr bwMode="auto">
          <a:xfrm>
            <a:off x="0" y="0"/>
            <a:ext cx="9144000" cy="6742113"/>
          </a:xfrm>
          <a:prstGeom prst="rect">
            <a:avLst/>
          </a:prstGeom>
          <a:noFill/>
          <a:ln w="9525">
            <a:noFill/>
            <a:miter lim="800000"/>
            <a:headEnd/>
            <a:tailEnd/>
          </a:ln>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1 Título"/>
          <p:cNvSpPr>
            <a:spLocks noGrp="1"/>
          </p:cNvSpPr>
          <p:nvPr>
            <p:ph type="title"/>
          </p:nvPr>
        </p:nvSpPr>
        <p:spPr/>
        <p:txBody>
          <a:bodyPr/>
          <a:lstStyle/>
          <a:p>
            <a:r>
              <a:rPr lang="en-US" smtClean="0"/>
              <a:t>Polluter Pays Principle</a:t>
            </a:r>
            <a:endParaRPr lang="es-MX" smtClean="0"/>
          </a:p>
        </p:txBody>
      </p:sp>
      <p:sp>
        <p:nvSpPr>
          <p:cNvPr id="68610" name="2 Marcador de contenido"/>
          <p:cNvSpPr>
            <a:spLocks noGrp="1"/>
          </p:cNvSpPr>
          <p:nvPr>
            <p:ph idx="1"/>
          </p:nvPr>
        </p:nvSpPr>
        <p:spPr/>
        <p:txBody>
          <a:bodyPr/>
          <a:lstStyle/>
          <a:p>
            <a:r>
              <a:rPr lang="en-US" smtClean="0"/>
              <a:t>PPP has encountered political resistance in international climate change law. </a:t>
            </a:r>
          </a:p>
          <a:p>
            <a:r>
              <a:rPr lang="en-US" smtClean="0"/>
              <a:t>Wide use of fossil fuel subsidies goes against PPP.</a:t>
            </a:r>
          </a:p>
          <a:p>
            <a:r>
              <a:rPr lang="en-US" smtClean="0"/>
              <a:t>Disincentives to subsidize clean energy technology also problematic: SCM Agreement and use of CVDs &amp; ADDs.</a:t>
            </a:r>
            <a:endParaRPr lang="es-MX"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3" name="Picture 2"/>
          <p:cNvPicPr>
            <a:picLocks noChangeAspect="1" noChangeArrowheads="1"/>
          </p:cNvPicPr>
          <p:nvPr/>
        </p:nvPicPr>
        <p:blipFill>
          <a:blip r:embed="rId2"/>
          <a:srcRect/>
          <a:stretch>
            <a:fillRect/>
          </a:stretch>
        </p:blipFill>
        <p:spPr bwMode="auto">
          <a:xfrm>
            <a:off x="0" y="0"/>
            <a:ext cx="9144000" cy="6813550"/>
          </a:xfrm>
          <a:prstGeom prst="rect">
            <a:avLst/>
          </a:prstGeom>
          <a:noFill/>
          <a:ln w="9525">
            <a:noFill/>
            <a:miter lim="800000"/>
            <a:headEnd/>
            <a:tailEnd/>
          </a:ln>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n-US" dirty="0"/>
              <a:t>R</a:t>
            </a:r>
            <a:r>
              <a:rPr lang="en-US" dirty="0" smtClean="0"/>
              <a:t>egulatory capture </a:t>
            </a:r>
            <a:br>
              <a:rPr lang="en-US" dirty="0" smtClean="0"/>
            </a:br>
            <a:r>
              <a:rPr lang="en-US" dirty="0" smtClean="0"/>
              <a:t>&amp; </a:t>
            </a:r>
            <a:r>
              <a:rPr lang="en-US" dirty="0"/>
              <a:t>unilateral measures</a:t>
            </a:r>
            <a:endParaRPr lang="es-MX" dirty="0"/>
          </a:p>
        </p:txBody>
      </p:sp>
      <p:sp>
        <p:nvSpPr>
          <p:cNvPr id="3" name="2 Marcador de contenido"/>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n-US" dirty="0" smtClean="0"/>
              <a:t>Source </a:t>
            </a:r>
            <a:r>
              <a:rPr lang="en-US" dirty="0"/>
              <a:t>of multilateral paralysis in </a:t>
            </a:r>
            <a:r>
              <a:rPr lang="en-US" dirty="0" smtClean="0"/>
              <a:t>UNFCCC &amp; WTO</a:t>
            </a:r>
            <a:r>
              <a:rPr lang="en-US" dirty="0"/>
              <a:t>. </a:t>
            </a:r>
            <a:endParaRPr lang="en-US" dirty="0" smtClean="0"/>
          </a:p>
          <a:p>
            <a:pPr fontAlgn="auto">
              <a:spcAft>
                <a:spcPts val="0"/>
              </a:spcAft>
              <a:buFont typeface="Arial" pitchFamily="34" charset="0"/>
              <a:buChar char="•"/>
              <a:defRPr/>
            </a:pPr>
            <a:r>
              <a:rPr lang="en-US" dirty="0" smtClean="0"/>
              <a:t>Creates risk of disguised </a:t>
            </a:r>
            <a:r>
              <a:rPr lang="en-US" dirty="0"/>
              <a:t>restrictions on international trade rather than legitimate efforts to combat climate change. </a:t>
            </a:r>
            <a:endParaRPr lang="en-US" dirty="0" smtClean="0"/>
          </a:p>
          <a:p>
            <a:pPr fontAlgn="auto">
              <a:spcAft>
                <a:spcPts val="0"/>
              </a:spcAft>
              <a:buFont typeface="Arial" pitchFamily="34" charset="0"/>
              <a:buChar char="•"/>
              <a:defRPr/>
            </a:pPr>
            <a:r>
              <a:rPr lang="en-US" dirty="0" smtClean="0"/>
              <a:t>Unilateral </a:t>
            </a:r>
            <a:r>
              <a:rPr lang="en-US" dirty="0"/>
              <a:t>measures should </a:t>
            </a:r>
            <a:r>
              <a:rPr lang="en-US" dirty="0" smtClean="0"/>
              <a:t>comply with </a:t>
            </a:r>
            <a:r>
              <a:rPr lang="en-US" dirty="0"/>
              <a:t>GATT Article XX, to minimize the risk of </a:t>
            </a:r>
            <a:r>
              <a:rPr lang="en-US" dirty="0" smtClean="0"/>
              <a:t>arbitrary </a:t>
            </a:r>
            <a:r>
              <a:rPr lang="en-US" dirty="0"/>
              <a:t>or unjustifiable </a:t>
            </a:r>
            <a:r>
              <a:rPr lang="en-US" dirty="0" smtClean="0"/>
              <a:t>discrimination. </a:t>
            </a:r>
          </a:p>
          <a:p>
            <a:pPr fontAlgn="auto">
              <a:spcAft>
                <a:spcPts val="0"/>
              </a:spcAft>
              <a:buFont typeface="Arial" pitchFamily="34" charset="0"/>
              <a:buChar char="•"/>
              <a:defRPr/>
            </a:pPr>
            <a:r>
              <a:rPr lang="en-US" dirty="0"/>
              <a:t>S</a:t>
            </a:r>
            <a:r>
              <a:rPr lang="en-US" dirty="0" smtClean="0"/>
              <a:t>ame </a:t>
            </a:r>
            <a:r>
              <a:rPr lang="en-US" dirty="0"/>
              <a:t>language has been incorporated into international environmental law and the UNFCCC. </a:t>
            </a:r>
            <a:endParaRPr lang="en-US" dirty="0" smtClean="0"/>
          </a:p>
          <a:p>
            <a:pPr fontAlgn="auto">
              <a:spcAft>
                <a:spcPts val="0"/>
              </a:spcAft>
              <a:buFont typeface="Arial" pitchFamily="34" charset="0"/>
              <a:buChar char="•"/>
              <a:defRPr/>
            </a:pPr>
            <a:r>
              <a:rPr lang="en-US" dirty="0" smtClean="0"/>
              <a:t>Unilateralism </a:t>
            </a:r>
            <a:r>
              <a:rPr lang="en-US" dirty="0"/>
              <a:t>may </a:t>
            </a:r>
            <a:r>
              <a:rPr lang="en-US" dirty="0" smtClean="0"/>
              <a:t>be </a:t>
            </a:r>
            <a:r>
              <a:rPr lang="en-US" dirty="0"/>
              <a:t>future of climate change regulation, </a:t>
            </a:r>
            <a:r>
              <a:rPr lang="en-US" dirty="0" smtClean="0"/>
              <a:t>in </a:t>
            </a:r>
            <a:r>
              <a:rPr lang="en-US" dirty="0"/>
              <a:t>the short to medium term. </a:t>
            </a:r>
            <a:endParaRPr lang="en-US" dirty="0" smtClean="0"/>
          </a:p>
          <a:p>
            <a:pPr fontAlgn="auto">
              <a:spcAft>
                <a:spcPts val="0"/>
              </a:spcAft>
              <a:buFont typeface="Arial" pitchFamily="34" charset="0"/>
              <a:buChar char="•"/>
              <a:defRPr/>
            </a:pPr>
            <a:r>
              <a:rPr lang="en-US" dirty="0" smtClean="0"/>
              <a:t>BUT we can </a:t>
            </a:r>
            <a:r>
              <a:rPr lang="en-US" dirty="0"/>
              <a:t>use </a:t>
            </a:r>
            <a:r>
              <a:rPr lang="en-US" dirty="0" smtClean="0"/>
              <a:t>multilateral rules </a:t>
            </a:r>
            <a:r>
              <a:rPr lang="en-US" dirty="0"/>
              <a:t>to regulate </a:t>
            </a:r>
            <a:r>
              <a:rPr lang="en-US" dirty="0" smtClean="0"/>
              <a:t>use </a:t>
            </a:r>
            <a:r>
              <a:rPr lang="en-US" dirty="0"/>
              <a:t>of </a:t>
            </a:r>
            <a:r>
              <a:rPr lang="en-US"/>
              <a:t>unilateral climate change </a:t>
            </a:r>
            <a:r>
              <a:rPr lang="en-US" smtClean="0"/>
              <a:t>measures</a:t>
            </a:r>
            <a:r>
              <a:rPr lang="en-US" dirty="0"/>
              <a:t>.</a:t>
            </a:r>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n-US" dirty="0"/>
              <a:t>1997 Kyoto Protocol </a:t>
            </a:r>
            <a:r>
              <a:rPr lang="en-US" dirty="0" smtClean="0"/>
              <a:t>binding emissions targets </a:t>
            </a:r>
            <a:r>
              <a:rPr lang="en-US" dirty="0"/>
              <a:t>for </a:t>
            </a:r>
            <a:r>
              <a:rPr lang="en-US" dirty="0" smtClean="0"/>
              <a:t>industrialized countries</a:t>
            </a:r>
            <a:endParaRPr lang="es-MX" dirty="0"/>
          </a:p>
        </p:txBody>
      </p:sp>
      <p:sp>
        <p:nvSpPr>
          <p:cNvPr id="3" name="2 Marcador de contenido"/>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‘with </a:t>
            </a:r>
            <a:r>
              <a:rPr lang="en-US" dirty="0"/>
              <a:t>a view to reducing their overall emissions of such gases by at least 5 per cent below 1990 levels in the commitment period 2008 to </a:t>
            </a:r>
            <a:r>
              <a:rPr lang="en-US" dirty="0" smtClean="0"/>
              <a:t>2012’</a:t>
            </a:r>
          </a:p>
          <a:p>
            <a:pPr fontAlgn="auto">
              <a:spcAft>
                <a:spcPts val="0"/>
              </a:spcAft>
              <a:buFont typeface="Arial" pitchFamily="34" charset="0"/>
              <a:buChar char="•"/>
              <a:defRPr/>
            </a:pPr>
            <a:r>
              <a:rPr lang="en-US" dirty="0"/>
              <a:t>2012 </a:t>
            </a:r>
            <a:r>
              <a:rPr lang="en-US" dirty="0" smtClean="0"/>
              <a:t>COP 18: </a:t>
            </a:r>
            <a:r>
              <a:rPr lang="en-US" dirty="0"/>
              <a:t>Australia and European countries extended their Kyoto </a:t>
            </a:r>
            <a:r>
              <a:rPr lang="en-US" dirty="0" smtClean="0"/>
              <a:t>commitments (1 </a:t>
            </a:r>
            <a:r>
              <a:rPr lang="en-US" dirty="0"/>
              <a:t>January 2013 to 31 December </a:t>
            </a:r>
            <a:r>
              <a:rPr lang="en-US" dirty="0" smtClean="0"/>
              <a:t>2020)</a:t>
            </a:r>
          </a:p>
          <a:p>
            <a:pPr fontAlgn="auto">
              <a:spcAft>
                <a:spcPts val="0"/>
              </a:spcAft>
              <a:buFont typeface="Arial" pitchFamily="34" charset="0"/>
              <a:buChar char="•"/>
              <a:defRPr/>
            </a:pPr>
            <a:r>
              <a:rPr lang="en-US" dirty="0" smtClean="0"/>
              <a:t>US never ratified, Canada withdrew, Japan and Russia not making new commitments</a:t>
            </a:r>
            <a:endParaRPr lang="es-MX"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n-US" dirty="0" smtClean="0"/>
              <a:t>Signs </a:t>
            </a:r>
            <a:r>
              <a:rPr lang="en-US" dirty="0"/>
              <a:t>that </a:t>
            </a:r>
            <a:r>
              <a:rPr lang="en-US" dirty="0" smtClean="0"/>
              <a:t>UNFCCC </a:t>
            </a:r>
            <a:r>
              <a:rPr lang="en-US" dirty="0"/>
              <a:t>Parties are not advancing quickly enough</a:t>
            </a:r>
            <a:endParaRPr lang="es-MX" dirty="0"/>
          </a:p>
        </p:txBody>
      </p:sp>
      <p:sp>
        <p:nvSpPr>
          <p:cNvPr id="18434" name="2 Marcador de contenido"/>
          <p:cNvSpPr>
            <a:spLocks noGrp="1"/>
          </p:cNvSpPr>
          <p:nvPr>
            <p:ph idx="1"/>
          </p:nvPr>
        </p:nvSpPr>
        <p:spPr/>
        <p:txBody>
          <a:bodyPr/>
          <a:lstStyle/>
          <a:p>
            <a:r>
              <a:rPr lang="en-US" smtClean="0"/>
              <a:t>Failure to stabilize GHG emissions</a:t>
            </a:r>
          </a:p>
          <a:p>
            <a:r>
              <a:rPr lang="en-US" smtClean="0"/>
              <a:t>Shifting focus to adaptation </a:t>
            </a:r>
          </a:p>
          <a:p>
            <a:r>
              <a:rPr lang="en-US" smtClean="0"/>
              <a:t>Shrinking Kyoto commitments among industrialized countries</a:t>
            </a:r>
          </a:p>
          <a:p>
            <a:r>
              <a:rPr lang="en-US" smtClean="0"/>
              <a:t>Lack of commitments from major developing countries </a:t>
            </a:r>
          </a:p>
          <a:p>
            <a:r>
              <a:rPr lang="en-US" smtClean="0"/>
              <a:t>Unilateral measures in response to the failures of the UNFCCC and Kyoto processes</a:t>
            </a:r>
            <a:endParaRPr lang="es-MX"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Título"/>
          <p:cNvSpPr>
            <a:spLocks noGrp="1"/>
          </p:cNvSpPr>
          <p:nvPr>
            <p:ph type="ctrTitle"/>
          </p:nvPr>
        </p:nvSpPr>
        <p:spPr/>
        <p:txBody>
          <a:bodyPr/>
          <a:lstStyle/>
          <a:p>
            <a:r>
              <a:rPr lang="es-ES" smtClean="0"/>
              <a:t>Sustainable Development Principle</a:t>
            </a:r>
            <a:endParaRPr lang="es-MX" smtClean="0"/>
          </a:p>
        </p:txBody>
      </p:sp>
      <p:sp>
        <p:nvSpPr>
          <p:cNvPr id="3" name="2 Subtítulo"/>
          <p:cNvSpPr>
            <a:spLocks noGrp="1"/>
          </p:cNvSpPr>
          <p:nvPr>
            <p:ph type="subTitle" idx="1"/>
          </p:nvPr>
        </p:nvSpPr>
        <p:spPr/>
        <p:txBody>
          <a:bodyPr rtlCol="0">
            <a:normAutofit/>
          </a:bodyPr>
          <a:lstStyle/>
          <a:p>
            <a:pPr fontAlgn="auto">
              <a:spcAft>
                <a:spcPts val="0"/>
              </a:spcAft>
              <a:buFont typeface="Arial" pitchFamily="34" charset="0"/>
              <a:buNone/>
              <a:defRPr/>
            </a:pPr>
            <a:endParaRPr lang="es-MX"/>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Título"/>
          <p:cNvSpPr>
            <a:spLocks noGrp="1"/>
          </p:cNvSpPr>
          <p:nvPr>
            <p:ph type="title"/>
          </p:nvPr>
        </p:nvSpPr>
        <p:spPr/>
        <p:txBody>
          <a:bodyPr/>
          <a:lstStyle/>
          <a:p>
            <a:r>
              <a:rPr lang="en-US" sz="3600" smtClean="0"/>
              <a:t>1992 Rio Declaration</a:t>
            </a:r>
            <a:br>
              <a:rPr lang="en-US" sz="3600" smtClean="0"/>
            </a:br>
            <a:r>
              <a:rPr lang="en-US" sz="3600" smtClean="0"/>
              <a:t>References to sustainable development</a:t>
            </a:r>
            <a:endParaRPr lang="es-MX" sz="3600" smtClean="0"/>
          </a:p>
        </p:txBody>
      </p:sp>
      <p:sp>
        <p:nvSpPr>
          <p:cNvPr id="3" name="2 Marcador de contenido"/>
          <p:cNvSpPr>
            <a:spLocks noGrp="1"/>
          </p:cNvSpPr>
          <p:nvPr>
            <p:ph idx="1"/>
          </p:nvPr>
        </p:nvSpPr>
        <p:spPr/>
        <p:txBody>
          <a:bodyPr rtlCol="0">
            <a:normAutofit fontScale="55000" lnSpcReduction="20000"/>
          </a:bodyPr>
          <a:lstStyle/>
          <a:p>
            <a:pPr fontAlgn="auto">
              <a:spcAft>
                <a:spcPts val="0"/>
              </a:spcAft>
              <a:buFont typeface="Arial" pitchFamily="34" charset="0"/>
              <a:buChar char="•"/>
              <a:defRPr/>
            </a:pPr>
            <a:r>
              <a:rPr lang="en-US" dirty="0" smtClean="0"/>
              <a:t>anthropocentric </a:t>
            </a:r>
          </a:p>
          <a:p>
            <a:pPr fontAlgn="auto">
              <a:spcAft>
                <a:spcPts val="0"/>
              </a:spcAft>
              <a:buFont typeface="Arial" pitchFamily="34" charset="0"/>
              <a:buChar char="•"/>
              <a:defRPr/>
            </a:pPr>
            <a:r>
              <a:rPr lang="en-US" dirty="0" smtClean="0"/>
              <a:t>meet </a:t>
            </a:r>
            <a:r>
              <a:rPr lang="en-US" dirty="0"/>
              <a:t>developmental and environmental needs of present and future </a:t>
            </a:r>
            <a:r>
              <a:rPr lang="en-US" dirty="0" smtClean="0"/>
              <a:t>generations </a:t>
            </a:r>
          </a:p>
          <a:p>
            <a:pPr fontAlgn="auto">
              <a:spcAft>
                <a:spcPts val="0"/>
              </a:spcAft>
              <a:buFont typeface="Arial" pitchFamily="34" charset="0"/>
              <a:buChar char="•"/>
              <a:defRPr/>
            </a:pPr>
            <a:r>
              <a:rPr lang="en-US" dirty="0" smtClean="0"/>
              <a:t>integrate </a:t>
            </a:r>
            <a:r>
              <a:rPr lang="en-US" dirty="0"/>
              <a:t>environmental protection into the development </a:t>
            </a:r>
            <a:r>
              <a:rPr lang="en-US" dirty="0" smtClean="0"/>
              <a:t>process </a:t>
            </a:r>
          </a:p>
          <a:p>
            <a:pPr fontAlgn="auto">
              <a:spcAft>
                <a:spcPts val="0"/>
              </a:spcAft>
              <a:buFont typeface="Arial" pitchFamily="34" charset="0"/>
              <a:buChar char="•"/>
              <a:defRPr/>
            </a:pPr>
            <a:r>
              <a:rPr lang="en-US" dirty="0" smtClean="0"/>
              <a:t>poverty </a:t>
            </a:r>
            <a:r>
              <a:rPr lang="en-US" dirty="0"/>
              <a:t>eradication and decreasing economic </a:t>
            </a:r>
            <a:r>
              <a:rPr lang="en-US" dirty="0" smtClean="0"/>
              <a:t>disparities </a:t>
            </a:r>
          </a:p>
          <a:p>
            <a:pPr fontAlgn="auto">
              <a:spcAft>
                <a:spcPts val="0"/>
              </a:spcAft>
              <a:buFont typeface="Arial" pitchFamily="34" charset="0"/>
              <a:buChar char="•"/>
              <a:defRPr/>
            </a:pPr>
            <a:r>
              <a:rPr lang="en-US" dirty="0" smtClean="0"/>
              <a:t>changes </a:t>
            </a:r>
            <a:r>
              <a:rPr lang="en-US" dirty="0"/>
              <a:t>to production and consumption and appropriate demographic </a:t>
            </a:r>
            <a:r>
              <a:rPr lang="en-US" dirty="0" smtClean="0"/>
              <a:t>policies </a:t>
            </a:r>
          </a:p>
          <a:p>
            <a:pPr fontAlgn="auto">
              <a:spcAft>
                <a:spcPts val="0"/>
              </a:spcAft>
              <a:buFont typeface="Arial" pitchFamily="34" charset="0"/>
              <a:buChar char="•"/>
              <a:defRPr/>
            </a:pPr>
            <a:r>
              <a:rPr lang="en-US" dirty="0" smtClean="0"/>
              <a:t>technology </a:t>
            </a:r>
            <a:r>
              <a:rPr lang="en-US" dirty="0"/>
              <a:t>development and </a:t>
            </a:r>
            <a:r>
              <a:rPr lang="en-US" dirty="0" smtClean="0"/>
              <a:t>transfer </a:t>
            </a:r>
          </a:p>
          <a:p>
            <a:pPr fontAlgn="auto">
              <a:spcAft>
                <a:spcPts val="0"/>
              </a:spcAft>
              <a:buFont typeface="Arial" pitchFamily="34" charset="0"/>
              <a:buChar char="•"/>
              <a:defRPr/>
            </a:pPr>
            <a:r>
              <a:rPr lang="en-US" dirty="0" smtClean="0"/>
              <a:t>an </a:t>
            </a:r>
            <a:r>
              <a:rPr lang="en-US" dirty="0"/>
              <a:t>open international economic </a:t>
            </a:r>
            <a:r>
              <a:rPr lang="en-US" dirty="0" smtClean="0"/>
              <a:t>system </a:t>
            </a:r>
          </a:p>
          <a:p>
            <a:pPr fontAlgn="auto">
              <a:spcAft>
                <a:spcPts val="0"/>
              </a:spcAft>
              <a:buFont typeface="Arial" pitchFamily="34" charset="0"/>
              <a:buChar char="•"/>
              <a:defRPr/>
            </a:pPr>
            <a:r>
              <a:rPr lang="en-US" dirty="0" smtClean="0"/>
              <a:t>the </a:t>
            </a:r>
            <a:r>
              <a:rPr lang="en-US" dirty="0"/>
              <a:t>full participation of </a:t>
            </a:r>
            <a:r>
              <a:rPr lang="en-US" dirty="0" smtClean="0"/>
              <a:t>women </a:t>
            </a:r>
          </a:p>
          <a:p>
            <a:pPr fontAlgn="auto">
              <a:spcAft>
                <a:spcPts val="0"/>
              </a:spcAft>
              <a:buFont typeface="Arial" pitchFamily="34" charset="0"/>
              <a:buChar char="•"/>
              <a:defRPr/>
            </a:pPr>
            <a:r>
              <a:rPr lang="en-US" dirty="0" smtClean="0"/>
              <a:t>the </a:t>
            </a:r>
            <a:r>
              <a:rPr lang="en-US" dirty="0"/>
              <a:t>creativity, ideals and courage of the youth of the </a:t>
            </a:r>
            <a:r>
              <a:rPr lang="en-US" dirty="0" smtClean="0"/>
              <a:t>world </a:t>
            </a:r>
          </a:p>
          <a:p>
            <a:pPr fontAlgn="auto">
              <a:spcAft>
                <a:spcPts val="0"/>
              </a:spcAft>
              <a:buFont typeface="Arial" pitchFamily="34" charset="0"/>
              <a:buChar char="•"/>
              <a:defRPr/>
            </a:pPr>
            <a:r>
              <a:rPr lang="en-US" dirty="0" smtClean="0"/>
              <a:t>the </a:t>
            </a:r>
            <a:r>
              <a:rPr lang="en-US" dirty="0"/>
              <a:t>effective participation of indigenous people and other local </a:t>
            </a:r>
            <a:r>
              <a:rPr lang="en-US" dirty="0" smtClean="0"/>
              <a:t>communities </a:t>
            </a:r>
          </a:p>
          <a:p>
            <a:pPr fontAlgn="auto">
              <a:spcAft>
                <a:spcPts val="0"/>
              </a:spcAft>
              <a:buFont typeface="Arial" pitchFamily="34" charset="0"/>
              <a:buChar char="•"/>
              <a:defRPr/>
            </a:pPr>
            <a:r>
              <a:rPr lang="en-US" dirty="0" smtClean="0"/>
              <a:t>environmental </a:t>
            </a:r>
            <a:r>
              <a:rPr lang="en-US" dirty="0"/>
              <a:t>protection during </a:t>
            </a:r>
            <a:r>
              <a:rPr lang="en-US" dirty="0" smtClean="0"/>
              <a:t>wars </a:t>
            </a:r>
          </a:p>
          <a:p>
            <a:pPr fontAlgn="auto">
              <a:spcAft>
                <a:spcPts val="0"/>
              </a:spcAft>
              <a:buFont typeface="Arial" pitchFamily="34" charset="0"/>
              <a:buChar char="•"/>
              <a:defRPr/>
            </a:pPr>
            <a:r>
              <a:rPr lang="en-US" dirty="0" smtClean="0"/>
              <a:t>peace</a:t>
            </a:r>
            <a:r>
              <a:rPr lang="en-US" dirty="0"/>
              <a:t>, development and environmental </a:t>
            </a:r>
            <a:r>
              <a:rPr lang="en-US" dirty="0" smtClean="0"/>
              <a:t>protection </a:t>
            </a:r>
          </a:p>
          <a:p>
            <a:pPr fontAlgn="auto">
              <a:spcAft>
                <a:spcPts val="0"/>
              </a:spcAft>
              <a:buFont typeface="Arial" pitchFamily="34" charset="0"/>
              <a:buChar char="•"/>
              <a:defRPr/>
            </a:pPr>
            <a:r>
              <a:rPr lang="en-US" dirty="0" smtClean="0"/>
              <a:t>cooperation </a:t>
            </a:r>
            <a:r>
              <a:rPr lang="en-US" dirty="0"/>
              <a:t>in the further development of international </a:t>
            </a:r>
            <a:r>
              <a:rPr lang="en-US" dirty="0" smtClean="0"/>
              <a:t>law</a:t>
            </a:r>
          </a:p>
          <a:p>
            <a:pPr fontAlgn="auto">
              <a:spcAft>
                <a:spcPts val="0"/>
              </a:spcAft>
              <a:buFont typeface="Arial" pitchFamily="34" charset="0"/>
              <a:buChar char="•"/>
              <a:defRPr/>
            </a:pPr>
            <a:endParaRPr lang="es-MX"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TotalTime>
  <Words>3120</Words>
  <Application>Microsoft Office PowerPoint</Application>
  <PresentationFormat>Presentación en pantalla (4:3)</PresentationFormat>
  <Paragraphs>228</Paragraphs>
  <Slides>60</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60</vt:i4>
      </vt:variant>
    </vt:vector>
  </HeadingPairs>
  <TitlesOfParts>
    <vt:vector size="63" baseType="lpstr">
      <vt:lpstr>Calibri</vt:lpstr>
      <vt:lpstr>Arial</vt:lpstr>
      <vt:lpstr>Tema de Office</vt:lpstr>
      <vt:lpstr>International Legal Framework</vt:lpstr>
      <vt:lpstr>UN Framework Convention  on Climate Change (UNFCCC)</vt:lpstr>
      <vt:lpstr>1992 UNFCCC ‘ultimate objective’ = mitigation (informs interpretation)</vt:lpstr>
      <vt:lpstr>Slide 4</vt:lpstr>
      <vt:lpstr>COP 18 (2012):  renewed focus on adaptation</vt:lpstr>
      <vt:lpstr>1997 Kyoto Protocol binding emissions targets for industrialized countries</vt:lpstr>
      <vt:lpstr>Signs that UNFCCC Parties are not advancing quickly enough</vt:lpstr>
      <vt:lpstr>Sustainable Development Principle</vt:lpstr>
      <vt:lpstr>1992 Rio Declaration References to sustainable development</vt:lpstr>
      <vt:lpstr>UNFCCC references to sustainable development</vt:lpstr>
      <vt:lpstr>UNFCCC disputes  go to ICJ or arbitration</vt:lpstr>
      <vt:lpstr>US – Shrimp, WTO Appellate Body</vt:lpstr>
      <vt:lpstr>2001 WTO Ministerial Declaration</vt:lpstr>
      <vt:lpstr>Measures to address climate change</vt:lpstr>
      <vt:lpstr>Legal effect</vt:lpstr>
      <vt:lpstr>Concept of sustainable development</vt:lpstr>
      <vt:lpstr>Precautionary Principle</vt:lpstr>
      <vt:lpstr>Rio Declaration Principle 15 </vt:lpstr>
      <vt:lpstr> UNFCCC Article 3(3) </vt:lpstr>
      <vt:lpstr>Liability for damage  caused by climate change?</vt:lpstr>
      <vt:lpstr>Gabčíkovo-Nagymaros  (Hungary v. Slovakia) ICJ</vt:lpstr>
      <vt:lpstr>EC – Hormones  WTO Appellate Body</vt:lpstr>
      <vt:lpstr>Effect on treaty interpretation</vt:lpstr>
      <vt:lpstr>Common but differentiated responsibilities</vt:lpstr>
      <vt:lpstr>CDR in  Rio Declaration Principle 7</vt:lpstr>
      <vt:lpstr>CDR in UNFCCC Article 3(1) </vt:lpstr>
      <vt:lpstr>CDR in public international law</vt:lpstr>
      <vt:lpstr>3 arguments in favor of differentiation</vt:lpstr>
      <vt:lpstr>UNFCCC on CDR now outdated</vt:lpstr>
      <vt:lpstr>Slide 30</vt:lpstr>
      <vt:lpstr>Critique of CDR</vt:lpstr>
      <vt:lpstr>Special and differential treatment (comparable principle in WTO law)</vt:lpstr>
      <vt:lpstr>WTO law probably not inconsistent with principle of CDR</vt:lpstr>
      <vt:lpstr>Polluter-Pays Principle (PPP)</vt:lpstr>
      <vt:lpstr>Rio Declaration Principle 16</vt:lpstr>
      <vt:lpstr>UNFCCC does not incorporate PPP</vt:lpstr>
      <vt:lpstr>Slide 37</vt:lpstr>
      <vt:lpstr>Environmental Impact Assessment</vt:lpstr>
      <vt:lpstr>Rio Declaration Principle 17</vt:lpstr>
      <vt:lpstr>UNFCCC lacks EIA obligation  of Rio Declaration</vt:lpstr>
      <vt:lpstr>Pulp Mills on the River Uruguay (Argentina v. Uruguay)</vt:lpstr>
      <vt:lpstr>EIA and liability</vt:lpstr>
      <vt:lpstr>Implications for unilateral measures  to address climate change.</vt:lpstr>
      <vt:lpstr>Unilateral Measures  &amp; State Jurisdiction</vt:lpstr>
      <vt:lpstr>Principle 12 of the Rio Declaration </vt:lpstr>
      <vt:lpstr>UNFCCC Article 3(5)  does not rule out unilateral measures.</vt:lpstr>
      <vt:lpstr>Paragraph 6, Doha Ministerial Declaration implicitly allows unilateral measures</vt:lpstr>
      <vt:lpstr>2 cases support use of unilateral measures to address climate change</vt:lpstr>
      <vt:lpstr>EU Directive 2008/101 (Aviation Directive)</vt:lpstr>
      <vt:lpstr>US – Shrimp (Article 21.5 – Malaysia)</vt:lpstr>
      <vt:lpstr>US – Shrimp (Article 21.5 – Malaysia)</vt:lpstr>
      <vt:lpstr>Jurisdiction &amp; geographic connection </vt:lpstr>
      <vt:lpstr>Panel, US – Shrimp  (Article 21.5 – Malaysia) </vt:lpstr>
      <vt:lpstr>Conclusions</vt:lpstr>
      <vt:lpstr>Concepts and principles</vt:lpstr>
      <vt:lpstr>Slide 56</vt:lpstr>
      <vt:lpstr>Polluter Pays Principle</vt:lpstr>
      <vt:lpstr>Slide 58</vt:lpstr>
      <vt:lpstr>Regulatory capture  &amp; unilateral measures</vt:lpstr>
      <vt:lpstr>Slide 60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Legal Framework</dc:title>
  <dc:creator>BRADLY JOHN  CONDON</dc:creator>
  <cp:lastModifiedBy>user1</cp:lastModifiedBy>
  <cp:revision>131</cp:revision>
  <dcterms:created xsi:type="dcterms:W3CDTF">2013-04-25T17:30:47Z</dcterms:created>
  <dcterms:modified xsi:type="dcterms:W3CDTF">2013-05-01T16:14:24Z</dcterms:modified>
</cp:coreProperties>
</file>