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92" r:id="rId6"/>
    <p:sldId id="293" r:id="rId7"/>
    <p:sldId id="294" r:id="rId8"/>
    <p:sldId id="296" r:id="rId9"/>
    <p:sldId id="301" r:id="rId10"/>
    <p:sldId id="260" r:id="rId11"/>
    <p:sldId id="288" r:id="rId12"/>
    <p:sldId id="261" r:id="rId13"/>
    <p:sldId id="262" r:id="rId14"/>
    <p:sldId id="297" r:id="rId15"/>
    <p:sldId id="263" r:id="rId16"/>
    <p:sldId id="289" r:id="rId17"/>
    <p:sldId id="264" r:id="rId18"/>
    <p:sldId id="302" r:id="rId19"/>
    <p:sldId id="265" r:id="rId20"/>
    <p:sldId id="266" r:id="rId21"/>
    <p:sldId id="267" r:id="rId22"/>
    <p:sldId id="268" r:id="rId23"/>
    <p:sldId id="269" r:id="rId24"/>
    <p:sldId id="299" r:id="rId25"/>
    <p:sldId id="270" r:id="rId26"/>
    <p:sldId id="271" r:id="rId27"/>
    <p:sldId id="272" r:id="rId28"/>
    <p:sldId id="273" r:id="rId29"/>
    <p:sldId id="274" r:id="rId30"/>
    <p:sldId id="275" r:id="rId31"/>
    <p:sldId id="303" r:id="rId32"/>
    <p:sldId id="276" r:id="rId33"/>
    <p:sldId id="277" r:id="rId34"/>
    <p:sldId id="278" r:id="rId35"/>
    <p:sldId id="279" r:id="rId36"/>
    <p:sldId id="280" r:id="rId37"/>
    <p:sldId id="281" r:id="rId38"/>
    <p:sldId id="282" r:id="rId39"/>
    <p:sldId id="283" r:id="rId40"/>
    <p:sldId id="290" r:id="rId41"/>
    <p:sldId id="284" r:id="rId42"/>
    <p:sldId id="305" r:id="rId43"/>
    <p:sldId id="285" r:id="rId44"/>
    <p:sldId id="304" r:id="rId45"/>
    <p:sldId id="286" r:id="rId46"/>
    <p:sldId id="287" r:id="rId47"/>
    <p:sldId id="298" r:id="rId48"/>
  </p:sldIdLst>
  <p:sldSz cx="9144000" cy="6858000" type="screen4x3"/>
  <p:notesSz cx="6858000" cy="9144000"/>
  <p:defaultTextStyle>
    <a:defPPr>
      <a:defRPr lang="es-MX"/>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1" d="100"/>
          <a:sy n="51" d="100"/>
        </p:scale>
        <p:origin x="-492"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lvl1pPr>
              <a:defRPr/>
            </a:lvl1pPr>
          </a:lstStyle>
          <a:p>
            <a:pPr>
              <a:defRPr/>
            </a:pPr>
            <a:fld id="{462AB7CC-945C-4BE0-8E4A-C39369145198}" type="datetimeFigureOut">
              <a:rPr lang="es-MX"/>
              <a:pPr>
                <a:defRPr/>
              </a:pPr>
              <a:t>05/06/2013</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36BF907A-BCA6-41DA-9B24-47AA61789F6A}" type="slidenum">
              <a:rPr lang="es-MX"/>
              <a:pPr>
                <a:defRPr/>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FB6A2627-C743-41E5-AF2B-BE5FE12FA36D}" type="datetimeFigureOut">
              <a:rPr lang="es-MX"/>
              <a:pPr>
                <a:defRPr/>
              </a:pPr>
              <a:t>05/06/2013</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5AAEC414-A21E-4D65-BF9F-63CDB82AFC33}" type="slidenum">
              <a:rPr lang="es-MX"/>
              <a:pPr>
                <a:defRPr/>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0F809C23-2322-4613-830A-CED895E469A5}" type="datetimeFigureOut">
              <a:rPr lang="es-MX"/>
              <a:pPr>
                <a:defRPr/>
              </a:pPr>
              <a:t>05/06/2013</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14E40495-27B6-4882-BD72-901FD1B0E5D3}" type="slidenum">
              <a:rPr lang="es-MX"/>
              <a:pPr>
                <a:defRPr/>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BFEB1984-B2C7-424C-A465-482F478CA84A}" type="datetimeFigureOut">
              <a:rPr lang="es-MX"/>
              <a:pPr>
                <a:defRPr/>
              </a:pPr>
              <a:t>05/06/2013</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F9A4A4C4-3CD6-4419-A021-ABB56C29F189}" type="slidenum">
              <a:rPr lang="es-MX"/>
              <a:pPr>
                <a:defRPr/>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01749EEA-66A1-43B0-9B0D-5024C935DFC1}" type="datetimeFigureOut">
              <a:rPr lang="es-MX"/>
              <a:pPr>
                <a:defRPr/>
              </a:pPr>
              <a:t>05/06/2013</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DE33CD80-1DE3-42C8-92B6-AFFE09AD5A54}" type="slidenum">
              <a:rPr lang="es-MX"/>
              <a:pPr>
                <a:defRPr/>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3 Marcador de fecha"/>
          <p:cNvSpPr>
            <a:spLocks noGrp="1"/>
          </p:cNvSpPr>
          <p:nvPr>
            <p:ph type="dt" sz="half" idx="10"/>
          </p:nvPr>
        </p:nvSpPr>
        <p:spPr/>
        <p:txBody>
          <a:bodyPr/>
          <a:lstStyle>
            <a:lvl1pPr>
              <a:defRPr/>
            </a:lvl1pPr>
          </a:lstStyle>
          <a:p>
            <a:pPr>
              <a:defRPr/>
            </a:pPr>
            <a:fld id="{0A0231F5-E725-48C7-B4AA-E45338601BCE}" type="datetimeFigureOut">
              <a:rPr lang="es-MX"/>
              <a:pPr>
                <a:defRPr/>
              </a:pPr>
              <a:t>05/06/2013</a:t>
            </a:fld>
            <a:endParaRPr lang="es-MX"/>
          </a:p>
        </p:txBody>
      </p:sp>
      <p:sp>
        <p:nvSpPr>
          <p:cNvPr id="6" name="4 Marcador de pie de página"/>
          <p:cNvSpPr>
            <a:spLocks noGrp="1"/>
          </p:cNvSpPr>
          <p:nvPr>
            <p:ph type="ftr" sz="quarter" idx="11"/>
          </p:nvPr>
        </p:nvSpPr>
        <p:spPr/>
        <p:txBody>
          <a:bodyPr/>
          <a:lstStyle>
            <a:lvl1pPr>
              <a:defRPr/>
            </a:lvl1pPr>
          </a:lstStyle>
          <a:p>
            <a:pPr>
              <a:defRPr/>
            </a:pPr>
            <a:endParaRPr lang="es-MX"/>
          </a:p>
        </p:txBody>
      </p:sp>
      <p:sp>
        <p:nvSpPr>
          <p:cNvPr id="7" name="5 Marcador de número de diapositiva"/>
          <p:cNvSpPr>
            <a:spLocks noGrp="1"/>
          </p:cNvSpPr>
          <p:nvPr>
            <p:ph type="sldNum" sz="quarter" idx="12"/>
          </p:nvPr>
        </p:nvSpPr>
        <p:spPr/>
        <p:txBody>
          <a:bodyPr/>
          <a:lstStyle>
            <a:lvl1pPr>
              <a:defRPr/>
            </a:lvl1pPr>
          </a:lstStyle>
          <a:p>
            <a:pPr>
              <a:defRPr/>
            </a:pPr>
            <a:fld id="{8C269116-5565-4B37-95F9-2C4B7B470B1A}" type="slidenum">
              <a:rPr lang="es-MX"/>
              <a:pPr>
                <a:defRPr/>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3 Marcador de fecha"/>
          <p:cNvSpPr>
            <a:spLocks noGrp="1"/>
          </p:cNvSpPr>
          <p:nvPr>
            <p:ph type="dt" sz="half" idx="10"/>
          </p:nvPr>
        </p:nvSpPr>
        <p:spPr/>
        <p:txBody>
          <a:bodyPr/>
          <a:lstStyle>
            <a:lvl1pPr>
              <a:defRPr/>
            </a:lvl1pPr>
          </a:lstStyle>
          <a:p>
            <a:pPr>
              <a:defRPr/>
            </a:pPr>
            <a:fld id="{229BF820-AD29-4ABA-8804-CDC5947BDCC4}" type="datetimeFigureOut">
              <a:rPr lang="es-MX"/>
              <a:pPr>
                <a:defRPr/>
              </a:pPr>
              <a:t>05/06/2013</a:t>
            </a:fld>
            <a:endParaRPr lang="es-MX"/>
          </a:p>
        </p:txBody>
      </p:sp>
      <p:sp>
        <p:nvSpPr>
          <p:cNvPr id="8" name="4 Marcador de pie de página"/>
          <p:cNvSpPr>
            <a:spLocks noGrp="1"/>
          </p:cNvSpPr>
          <p:nvPr>
            <p:ph type="ftr" sz="quarter" idx="11"/>
          </p:nvPr>
        </p:nvSpPr>
        <p:spPr/>
        <p:txBody>
          <a:bodyPr/>
          <a:lstStyle>
            <a:lvl1pPr>
              <a:defRPr/>
            </a:lvl1pPr>
          </a:lstStyle>
          <a:p>
            <a:pPr>
              <a:defRPr/>
            </a:pPr>
            <a:endParaRPr lang="es-MX"/>
          </a:p>
        </p:txBody>
      </p:sp>
      <p:sp>
        <p:nvSpPr>
          <p:cNvPr id="9" name="5 Marcador de número de diapositiva"/>
          <p:cNvSpPr>
            <a:spLocks noGrp="1"/>
          </p:cNvSpPr>
          <p:nvPr>
            <p:ph type="sldNum" sz="quarter" idx="12"/>
          </p:nvPr>
        </p:nvSpPr>
        <p:spPr/>
        <p:txBody>
          <a:bodyPr/>
          <a:lstStyle>
            <a:lvl1pPr>
              <a:defRPr/>
            </a:lvl1pPr>
          </a:lstStyle>
          <a:p>
            <a:pPr>
              <a:defRPr/>
            </a:pPr>
            <a:fld id="{D29F6343-857D-42ED-9F92-01658CE09113}" type="slidenum">
              <a:rPr lang="es-MX"/>
              <a:pPr>
                <a:defRPr/>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3 Marcador de fecha"/>
          <p:cNvSpPr>
            <a:spLocks noGrp="1"/>
          </p:cNvSpPr>
          <p:nvPr>
            <p:ph type="dt" sz="half" idx="10"/>
          </p:nvPr>
        </p:nvSpPr>
        <p:spPr/>
        <p:txBody>
          <a:bodyPr/>
          <a:lstStyle>
            <a:lvl1pPr>
              <a:defRPr/>
            </a:lvl1pPr>
          </a:lstStyle>
          <a:p>
            <a:pPr>
              <a:defRPr/>
            </a:pPr>
            <a:fld id="{3550340E-B39F-4629-8668-D688A1FB583E}" type="datetimeFigureOut">
              <a:rPr lang="es-MX"/>
              <a:pPr>
                <a:defRPr/>
              </a:pPr>
              <a:t>05/06/2013</a:t>
            </a:fld>
            <a:endParaRPr lang="es-MX"/>
          </a:p>
        </p:txBody>
      </p:sp>
      <p:sp>
        <p:nvSpPr>
          <p:cNvPr id="4" name="4 Marcador de pie de página"/>
          <p:cNvSpPr>
            <a:spLocks noGrp="1"/>
          </p:cNvSpPr>
          <p:nvPr>
            <p:ph type="ftr" sz="quarter" idx="11"/>
          </p:nvPr>
        </p:nvSpPr>
        <p:spPr/>
        <p:txBody>
          <a:bodyPr/>
          <a:lstStyle>
            <a:lvl1pPr>
              <a:defRPr/>
            </a:lvl1pPr>
          </a:lstStyle>
          <a:p>
            <a:pPr>
              <a:defRPr/>
            </a:pPr>
            <a:endParaRPr lang="es-MX"/>
          </a:p>
        </p:txBody>
      </p:sp>
      <p:sp>
        <p:nvSpPr>
          <p:cNvPr id="5" name="5 Marcador de número de diapositiva"/>
          <p:cNvSpPr>
            <a:spLocks noGrp="1"/>
          </p:cNvSpPr>
          <p:nvPr>
            <p:ph type="sldNum" sz="quarter" idx="12"/>
          </p:nvPr>
        </p:nvSpPr>
        <p:spPr/>
        <p:txBody>
          <a:bodyPr/>
          <a:lstStyle>
            <a:lvl1pPr>
              <a:defRPr/>
            </a:lvl1pPr>
          </a:lstStyle>
          <a:p>
            <a:pPr>
              <a:defRPr/>
            </a:pPr>
            <a:fld id="{7BA28C79-E135-4B5B-9167-E1B64186A368}" type="slidenum">
              <a:rPr lang="es-MX"/>
              <a:pPr>
                <a:defRPr/>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8EDBB53F-967A-466F-96CE-DF3241EF517E}" type="datetimeFigureOut">
              <a:rPr lang="es-MX"/>
              <a:pPr>
                <a:defRPr/>
              </a:pPr>
              <a:t>05/06/2013</a:t>
            </a:fld>
            <a:endParaRPr lang="es-MX"/>
          </a:p>
        </p:txBody>
      </p:sp>
      <p:sp>
        <p:nvSpPr>
          <p:cNvPr id="3" name="4 Marcador de pie de página"/>
          <p:cNvSpPr>
            <a:spLocks noGrp="1"/>
          </p:cNvSpPr>
          <p:nvPr>
            <p:ph type="ftr" sz="quarter" idx="11"/>
          </p:nvPr>
        </p:nvSpPr>
        <p:spPr/>
        <p:txBody>
          <a:bodyPr/>
          <a:lstStyle>
            <a:lvl1pPr>
              <a:defRPr/>
            </a:lvl1pPr>
          </a:lstStyle>
          <a:p>
            <a:pPr>
              <a:defRPr/>
            </a:pPr>
            <a:endParaRPr lang="es-MX"/>
          </a:p>
        </p:txBody>
      </p:sp>
      <p:sp>
        <p:nvSpPr>
          <p:cNvPr id="4" name="5 Marcador de número de diapositiva"/>
          <p:cNvSpPr>
            <a:spLocks noGrp="1"/>
          </p:cNvSpPr>
          <p:nvPr>
            <p:ph type="sldNum" sz="quarter" idx="12"/>
          </p:nvPr>
        </p:nvSpPr>
        <p:spPr/>
        <p:txBody>
          <a:bodyPr/>
          <a:lstStyle>
            <a:lvl1pPr>
              <a:defRPr/>
            </a:lvl1pPr>
          </a:lstStyle>
          <a:p>
            <a:pPr>
              <a:defRPr/>
            </a:pPr>
            <a:fld id="{A0395B21-3759-4305-B366-BDD974E2A6EE}" type="slidenum">
              <a:rPr lang="es-MX"/>
              <a:pPr>
                <a:defRPr/>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15DD8BE7-402A-4690-9186-EDEA42021AD0}" type="datetimeFigureOut">
              <a:rPr lang="es-MX"/>
              <a:pPr>
                <a:defRPr/>
              </a:pPr>
              <a:t>05/06/2013</a:t>
            </a:fld>
            <a:endParaRPr lang="es-MX"/>
          </a:p>
        </p:txBody>
      </p:sp>
      <p:sp>
        <p:nvSpPr>
          <p:cNvPr id="6" name="4 Marcador de pie de página"/>
          <p:cNvSpPr>
            <a:spLocks noGrp="1"/>
          </p:cNvSpPr>
          <p:nvPr>
            <p:ph type="ftr" sz="quarter" idx="11"/>
          </p:nvPr>
        </p:nvSpPr>
        <p:spPr/>
        <p:txBody>
          <a:bodyPr/>
          <a:lstStyle>
            <a:lvl1pPr>
              <a:defRPr/>
            </a:lvl1pPr>
          </a:lstStyle>
          <a:p>
            <a:pPr>
              <a:defRPr/>
            </a:pPr>
            <a:endParaRPr lang="es-MX"/>
          </a:p>
        </p:txBody>
      </p:sp>
      <p:sp>
        <p:nvSpPr>
          <p:cNvPr id="7" name="5 Marcador de número de diapositiva"/>
          <p:cNvSpPr>
            <a:spLocks noGrp="1"/>
          </p:cNvSpPr>
          <p:nvPr>
            <p:ph type="sldNum" sz="quarter" idx="12"/>
          </p:nvPr>
        </p:nvSpPr>
        <p:spPr/>
        <p:txBody>
          <a:bodyPr/>
          <a:lstStyle>
            <a:lvl1pPr>
              <a:defRPr/>
            </a:lvl1pPr>
          </a:lstStyle>
          <a:p>
            <a:pPr>
              <a:defRPr/>
            </a:pPr>
            <a:fld id="{3EF15A5C-1A8E-473F-952C-DF1B33F29BD7}" type="slidenum">
              <a:rPr lang="es-MX"/>
              <a:pPr>
                <a:defRPr/>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DBB4619F-36D7-4E1E-A373-0919F213CBBF}" type="datetimeFigureOut">
              <a:rPr lang="es-MX"/>
              <a:pPr>
                <a:defRPr/>
              </a:pPr>
              <a:t>05/06/2013</a:t>
            </a:fld>
            <a:endParaRPr lang="es-MX"/>
          </a:p>
        </p:txBody>
      </p:sp>
      <p:sp>
        <p:nvSpPr>
          <p:cNvPr id="6" name="4 Marcador de pie de página"/>
          <p:cNvSpPr>
            <a:spLocks noGrp="1"/>
          </p:cNvSpPr>
          <p:nvPr>
            <p:ph type="ftr" sz="quarter" idx="11"/>
          </p:nvPr>
        </p:nvSpPr>
        <p:spPr/>
        <p:txBody>
          <a:bodyPr/>
          <a:lstStyle>
            <a:lvl1pPr>
              <a:defRPr/>
            </a:lvl1pPr>
          </a:lstStyle>
          <a:p>
            <a:pPr>
              <a:defRPr/>
            </a:pPr>
            <a:endParaRPr lang="es-MX"/>
          </a:p>
        </p:txBody>
      </p:sp>
      <p:sp>
        <p:nvSpPr>
          <p:cNvPr id="7" name="5 Marcador de número de diapositiva"/>
          <p:cNvSpPr>
            <a:spLocks noGrp="1"/>
          </p:cNvSpPr>
          <p:nvPr>
            <p:ph type="sldNum" sz="quarter" idx="12"/>
          </p:nvPr>
        </p:nvSpPr>
        <p:spPr/>
        <p:txBody>
          <a:bodyPr/>
          <a:lstStyle>
            <a:lvl1pPr>
              <a:defRPr/>
            </a:lvl1pPr>
          </a:lstStyle>
          <a:p>
            <a:pPr>
              <a:defRPr/>
            </a:pPr>
            <a:fld id="{3BF51248-E575-488C-AB90-8FE0AF3A242A}" type="slidenum">
              <a:rPr lang="es-MX"/>
              <a:pPr>
                <a:defRPr/>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MX" smtClean="0"/>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944D054-3102-40B3-9DD3-169163897B66}" type="datetimeFigureOut">
              <a:rPr lang="es-MX"/>
              <a:pPr>
                <a:defRPr/>
              </a:pPr>
              <a:t>05/06/2013</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80830F4-7104-4239-8AB2-9ADF493770E2}" type="slidenum">
              <a:rPr lang="es-MX"/>
              <a:pPr>
                <a:defRPr/>
              </a:pPr>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1 Título"/>
          <p:cNvSpPr>
            <a:spLocks noGrp="1"/>
          </p:cNvSpPr>
          <p:nvPr>
            <p:ph type="ctrTitle"/>
          </p:nvPr>
        </p:nvSpPr>
        <p:spPr/>
        <p:txBody>
          <a:bodyPr/>
          <a:lstStyle/>
          <a:p>
            <a:pPr eaLnBrk="1" hangingPunct="1"/>
            <a:r>
              <a:rPr lang="en-US" smtClean="0"/>
              <a:t>Climate change, agriculture &amp; intellectual property rights</a:t>
            </a:r>
            <a:endParaRPr lang="es-MX" smtClean="0"/>
          </a:p>
        </p:txBody>
      </p:sp>
      <p:sp>
        <p:nvSpPr>
          <p:cNvPr id="3" name="2 Subtítulo"/>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s-MX"/>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eaLnBrk="1" hangingPunct="1"/>
            <a:r>
              <a:rPr lang="en-GB" smtClean="0"/>
              <a:t>IPRs and technology transfer </a:t>
            </a:r>
            <a:endParaRPr lang="es-ES" smtClean="0"/>
          </a:p>
        </p:txBody>
      </p:sp>
      <p:sp>
        <p:nvSpPr>
          <p:cNvPr id="23554" name="Rectangle 3"/>
          <p:cNvSpPr>
            <a:spLocks noGrp="1" noChangeArrowheads="1"/>
          </p:cNvSpPr>
          <p:nvPr>
            <p:ph type="body" idx="1"/>
          </p:nvPr>
        </p:nvSpPr>
        <p:spPr/>
        <p:txBody>
          <a:bodyPr/>
          <a:lstStyle/>
          <a:p>
            <a:pPr eaLnBrk="1" hangingPunct="1"/>
            <a:r>
              <a:rPr lang="es-ES_tradnl" smtClean="0"/>
              <a:t>Debated in many forums:</a:t>
            </a:r>
          </a:p>
          <a:p>
            <a:pPr lvl="1" eaLnBrk="1" hangingPunct="1"/>
            <a:r>
              <a:rPr lang="en-GB" smtClean="0"/>
              <a:t>UNFCCC</a:t>
            </a:r>
            <a:r>
              <a:rPr lang="es-ES" smtClean="0"/>
              <a:t> </a:t>
            </a:r>
          </a:p>
          <a:p>
            <a:pPr lvl="1" eaLnBrk="1" hangingPunct="1"/>
            <a:r>
              <a:rPr lang="es-ES_tradnl" smtClean="0"/>
              <a:t>WIPO</a:t>
            </a:r>
          </a:p>
          <a:p>
            <a:pPr lvl="1" eaLnBrk="1" hangingPunct="1"/>
            <a:r>
              <a:rPr lang="es-ES_tradnl" smtClean="0"/>
              <a:t>WTO</a:t>
            </a:r>
          </a:p>
          <a:p>
            <a:pPr eaLnBrk="1" hangingPunct="1"/>
            <a:r>
              <a:rPr lang="es-ES_tradnl" smtClean="0"/>
              <a:t>Regarding mainly:</a:t>
            </a:r>
          </a:p>
          <a:p>
            <a:pPr lvl="1" eaLnBrk="1" hangingPunct="1"/>
            <a:r>
              <a:rPr lang="es-ES_tradnl" smtClean="0"/>
              <a:t>Clean energy technology</a:t>
            </a:r>
          </a:p>
          <a:p>
            <a:pPr lvl="1" eaLnBrk="1" hangingPunct="1"/>
            <a:r>
              <a:rPr lang="es-ES_tradnl" smtClean="0"/>
              <a:t>Other environmental technologies</a:t>
            </a:r>
          </a:p>
          <a:p>
            <a:pPr eaLnBrk="1" hangingPunct="1"/>
            <a:r>
              <a:rPr lang="es-ES_tradnl" smtClean="0"/>
              <a:t>Biotechnology = environmental technology</a:t>
            </a:r>
            <a:endParaRPr lang="es-E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p:cNvPicPr>
            <a:picLocks noChangeAspect="1" noChangeArrowheads="1"/>
          </p:cNvPicPr>
          <p:nvPr/>
        </p:nvPicPr>
        <p:blipFill>
          <a:blip r:embed="rId2"/>
          <a:srcRect/>
          <a:stretch>
            <a:fillRect/>
          </a:stretch>
        </p:blipFill>
        <p:spPr bwMode="auto">
          <a:xfrm>
            <a:off x="755650" y="549275"/>
            <a:ext cx="7561263" cy="5472113"/>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pPr eaLnBrk="1" hangingPunct="1"/>
            <a:r>
              <a:rPr lang="en-GB" smtClean="0"/>
              <a:t>IPRs and </a:t>
            </a:r>
            <a:r>
              <a:rPr lang="en-GB" i="1" smtClean="0"/>
              <a:t>bio</a:t>
            </a:r>
            <a:r>
              <a:rPr lang="en-GB" smtClean="0"/>
              <a:t>technology transfer</a:t>
            </a:r>
            <a:endParaRPr lang="es-ES" smtClean="0"/>
          </a:p>
        </p:txBody>
      </p:sp>
      <p:sp>
        <p:nvSpPr>
          <p:cNvPr id="25602" name="Rectangle 3"/>
          <p:cNvSpPr>
            <a:spLocks noGrp="1" noChangeArrowheads="1"/>
          </p:cNvSpPr>
          <p:nvPr>
            <p:ph type="body" idx="1"/>
          </p:nvPr>
        </p:nvSpPr>
        <p:spPr/>
        <p:txBody>
          <a:bodyPr/>
          <a:lstStyle/>
          <a:p>
            <a:pPr eaLnBrk="1" hangingPunct="1">
              <a:lnSpc>
                <a:spcPct val="90000"/>
              </a:lnSpc>
            </a:pPr>
            <a:r>
              <a:rPr lang="es-ES_tradnl" i="1" smtClean="0"/>
              <a:t>Also</a:t>
            </a:r>
            <a:r>
              <a:rPr lang="es-ES_tradnl" smtClean="0"/>
              <a:t> debated in many forums:</a:t>
            </a:r>
          </a:p>
          <a:p>
            <a:pPr lvl="1" eaLnBrk="1" hangingPunct="1">
              <a:lnSpc>
                <a:spcPct val="90000"/>
              </a:lnSpc>
            </a:pPr>
            <a:r>
              <a:rPr lang="en-GB" smtClean="0"/>
              <a:t>UPOV</a:t>
            </a:r>
            <a:r>
              <a:rPr lang="es-ES" smtClean="0"/>
              <a:t> </a:t>
            </a:r>
          </a:p>
          <a:p>
            <a:pPr lvl="1" eaLnBrk="1" hangingPunct="1">
              <a:lnSpc>
                <a:spcPct val="90000"/>
              </a:lnSpc>
            </a:pPr>
            <a:r>
              <a:rPr lang="es-ES_tradnl" smtClean="0"/>
              <a:t>WIPO</a:t>
            </a:r>
          </a:p>
          <a:p>
            <a:pPr lvl="1" eaLnBrk="1" hangingPunct="1">
              <a:lnSpc>
                <a:spcPct val="90000"/>
              </a:lnSpc>
            </a:pPr>
            <a:r>
              <a:rPr lang="es-ES_tradnl" smtClean="0"/>
              <a:t>WTO</a:t>
            </a:r>
          </a:p>
          <a:p>
            <a:pPr lvl="1" eaLnBrk="1" hangingPunct="1">
              <a:lnSpc>
                <a:spcPct val="90000"/>
              </a:lnSpc>
            </a:pPr>
            <a:r>
              <a:rPr lang="en-GB" smtClean="0"/>
              <a:t>Convention on Biological Diversity</a:t>
            </a:r>
          </a:p>
          <a:p>
            <a:pPr lvl="1" eaLnBrk="1" hangingPunct="1">
              <a:lnSpc>
                <a:spcPct val="90000"/>
              </a:lnSpc>
            </a:pPr>
            <a:r>
              <a:rPr lang="en-GB" smtClean="0"/>
              <a:t>International Treaty on Plant Genetic Resources for Food and Agriculture</a:t>
            </a:r>
            <a:r>
              <a:rPr lang="es-ES" smtClean="0"/>
              <a:t> </a:t>
            </a:r>
            <a:endParaRPr lang="es-ES_tradnl" smtClean="0"/>
          </a:p>
          <a:p>
            <a:pPr eaLnBrk="1" hangingPunct="1">
              <a:lnSpc>
                <a:spcPct val="90000"/>
              </a:lnSpc>
            </a:pPr>
            <a:r>
              <a:rPr lang="es-ES_tradnl" smtClean="0"/>
              <a:t>IPR issues more akin to pharmaceuticals than clean energy technology</a:t>
            </a:r>
            <a:endParaRPr lang="es-E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pPr eaLnBrk="1" hangingPunct="1"/>
            <a:r>
              <a:rPr lang="es-ES" sz="4000" smtClean="0"/>
              <a:t>Develop</a:t>
            </a:r>
            <a:r>
              <a:rPr lang="es-ES" sz="4000" i="1" smtClean="0"/>
              <a:t>ing</a:t>
            </a:r>
            <a:r>
              <a:rPr lang="es-ES" sz="4000" smtClean="0"/>
              <a:t> countries</a:t>
            </a:r>
            <a:r>
              <a:rPr lang="en-US" sz="4000" smtClean="0"/>
              <a:t> need GMO</a:t>
            </a:r>
            <a:r>
              <a:rPr lang="es-ES" sz="4000" smtClean="0"/>
              <a:t>s</a:t>
            </a:r>
          </a:p>
        </p:txBody>
      </p:sp>
      <p:sp>
        <p:nvSpPr>
          <p:cNvPr id="26626" name="Rectangle 3"/>
          <p:cNvSpPr>
            <a:spLocks noGrp="1" noChangeArrowheads="1"/>
          </p:cNvSpPr>
          <p:nvPr>
            <p:ph type="body" idx="1"/>
          </p:nvPr>
        </p:nvSpPr>
        <p:spPr/>
        <p:txBody>
          <a:bodyPr/>
          <a:lstStyle/>
          <a:p>
            <a:pPr eaLnBrk="1" hangingPunct="1">
              <a:lnSpc>
                <a:spcPct val="90000"/>
              </a:lnSpc>
            </a:pPr>
            <a:r>
              <a:rPr lang="en-US" smtClean="0"/>
              <a:t>(+) impact of climate change on agriculture </a:t>
            </a:r>
          </a:p>
          <a:p>
            <a:pPr eaLnBrk="1" hangingPunct="1">
              <a:lnSpc>
                <a:spcPct val="90000"/>
              </a:lnSpc>
            </a:pPr>
            <a:r>
              <a:rPr lang="en-US" smtClean="0"/>
              <a:t>(-) viability of traditional plant varieties </a:t>
            </a:r>
          </a:p>
          <a:p>
            <a:pPr eaLnBrk="1" hangingPunct="1">
              <a:lnSpc>
                <a:spcPct val="90000"/>
              </a:lnSpc>
            </a:pPr>
            <a:r>
              <a:rPr lang="en-US" smtClean="0"/>
              <a:t>(+) need for GMO seeds</a:t>
            </a:r>
            <a:endParaRPr lang="es-ES" smtClean="0"/>
          </a:p>
          <a:p>
            <a:pPr eaLnBrk="1" hangingPunct="1">
              <a:lnSpc>
                <a:spcPct val="90000"/>
              </a:lnSpc>
            </a:pPr>
            <a:r>
              <a:rPr lang="en-US" smtClean="0"/>
              <a:t>(+) % of population depends on agriculture</a:t>
            </a:r>
            <a:r>
              <a:rPr lang="es-ES" smtClean="0"/>
              <a:t> </a:t>
            </a:r>
          </a:p>
          <a:p>
            <a:pPr eaLnBrk="1" hangingPunct="1">
              <a:lnSpc>
                <a:spcPct val="90000"/>
              </a:lnSpc>
            </a:pPr>
            <a:r>
              <a:rPr lang="en-US" smtClean="0"/>
              <a:t>(+) depend on subsistence agriculture</a:t>
            </a:r>
          </a:p>
          <a:p>
            <a:pPr eaLnBrk="1" hangingPunct="1">
              <a:lnSpc>
                <a:spcPct val="90000"/>
              </a:lnSpc>
            </a:pPr>
            <a:r>
              <a:rPr lang="en-US" smtClean="0"/>
              <a:t>(+) rely on seeds from traditional varieties</a:t>
            </a:r>
          </a:p>
          <a:p>
            <a:pPr eaLnBrk="1" hangingPunct="1">
              <a:lnSpc>
                <a:spcPct val="90000"/>
              </a:lnSpc>
            </a:pPr>
            <a:r>
              <a:rPr lang="en-US" smtClean="0"/>
              <a:t>GMOs raise yields &amp; adapt to climate change</a:t>
            </a:r>
            <a:r>
              <a:rPr lang="es-ES" smtClean="0"/>
              <a:t> </a:t>
            </a:r>
            <a:r>
              <a:rPr lang="en-US" smtClean="0"/>
              <a:t> </a:t>
            </a:r>
            <a:r>
              <a:rPr lang="es-ES" smtClean="0"/>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p:cNvPicPr>
            <a:picLocks noChangeAspect="1" noChangeArrowheads="1"/>
          </p:cNvPicPr>
          <p:nvPr/>
        </p:nvPicPr>
        <p:blipFill>
          <a:blip r:embed="rId2"/>
          <a:srcRect/>
          <a:stretch>
            <a:fillRect/>
          </a:stretch>
        </p:blipFill>
        <p:spPr bwMode="auto">
          <a:xfrm>
            <a:off x="539750" y="0"/>
            <a:ext cx="9072563" cy="6858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pPr eaLnBrk="1" hangingPunct="1"/>
            <a:r>
              <a:rPr lang="es-ES" sz="4000" smtClean="0"/>
              <a:t>Develop</a:t>
            </a:r>
            <a:r>
              <a:rPr lang="es-ES" sz="4000" i="1" smtClean="0"/>
              <a:t>ed</a:t>
            </a:r>
            <a:r>
              <a:rPr lang="es-ES" sz="4000" smtClean="0"/>
              <a:t> countries</a:t>
            </a:r>
            <a:r>
              <a:rPr lang="en-US" sz="4000" smtClean="0"/>
              <a:t> have GMO</a:t>
            </a:r>
            <a:r>
              <a:rPr lang="es-ES" sz="4000" smtClean="0"/>
              <a:t>s</a:t>
            </a:r>
          </a:p>
        </p:txBody>
      </p:sp>
      <p:sp>
        <p:nvSpPr>
          <p:cNvPr id="28674" name="Rectangle 3"/>
          <p:cNvSpPr>
            <a:spLocks noGrp="1" noChangeArrowheads="1"/>
          </p:cNvSpPr>
          <p:nvPr>
            <p:ph type="body" idx="1"/>
          </p:nvPr>
        </p:nvSpPr>
        <p:spPr/>
        <p:txBody>
          <a:bodyPr/>
          <a:lstStyle/>
          <a:p>
            <a:pPr eaLnBrk="1" hangingPunct="1"/>
            <a:r>
              <a:rPr lang="en-US" smtClean="0"/>
              <a:t>GMO crops owned by Monsanto: </a:t>
            </a:r>
          </a:p>
          <a:p>
            <a:pPr lvl="1" eaLnBrk="1" hangingPunct="1"/>
            <a:r>
              <a:rPr lang="en-US" smtClean="0"/>
              <a:t>91% of soy </a:t>
            </a:r>
          </a:p>
          <a:p>
            <a:pPr lvl="1" eaLnBrk="1" hangingPunct="1"/>
            <a:r>
              <a:rPr lang="en-US" smtClean="0"/>
              <a:t>97% of maize </a:t>
            </a:r>
          </a:p>
          <a:p>
            <a:pPr lvl="1" eaLnBrk="1" hangingPunct="1"/>
            <a:r>
              <a:rPr lang="en-US" smtClean="0"/>
              <a:t>63% of cotton </a:t>
            </a:r>
          </a:p>
          <a:p>
            <a:pPr lvl="1" eaLnBrk="1" hangingPunct="1"/>
            <a:r>
              <a:rPr lang="en-US" smtClean="0"/>
              <a:t>59% of canola </a:t>
            </a:r>
          </a:p>
          <a:p>
            <a:pPr eaLnBrk="1" hangingPunct="1"/>
            <a:r>
              <a:rPr lang="en-US" smtClean="0"/>
              <a:t>DuPont, BASF, Monsanto, Syngenta, Bayer and Dow have patented 77 % of “climate ready crop genes” </a:t>
            </a:r>
            <a:endParaRPr lang="es-E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GB" sz="4000" smtClean="0"/>
              <a:t>TRIPS Article 66.2</a:t>
            </a:r>
            <a:r>
              <a:rPr lang="es-ES" sz="4000" smtClean="0"/>
              <a:t> </a:t>
            </a:r>
            <a:br>
              <a:rPr lang="es-ES" sz="4000" smtClean="0"/>
            </a:br>
            <a:r>
              <a:rPr lang="es-ES" sz="4000" smtClean="0"/>
              <a:t>Technology transfer</a:t>
            </a:r>
          </a:p>
        </p:txBody>
      </p:sp>
      <p:sp>
        <p:nvSpPr>
          <p:cNvPr id="30722" name="Rectangle 3"/>
          <p:cNvSpPr>
            <a:spLocks noGrp="1" noChangeArrowheads="1"/>
          </p:cNvSpPr>
          <p:nvPr>
            <p:ph type="body" idx="1"/>
          </p:nvPr>
        </p:nvSpPr>
        <p:spPr/>
        <p:txBody>
          <a:bodyPr/>
          <a:lstStyle/>
          <a:p>
            <a:pPr eaLnBrk="1" hangingPunct="1"/>
            <a:r>
              <a:rPr lang="en-GB" smtClean="0"/>
              <a:t>Obliges developed to create incentives for tech transfer to least developed countries</a:t>
            </a:r>
          </a:p>
          <a:p>
            <a:pPr eaLnBrk="1" hangingPunct="1"/>
            <a:r>
              <a:rPr lang="en-GB" b="1" i="1" smtClean="0"/>
              <a:t>Imprecise</a:t>
            </a:r>
            <a:r>
              <a:rPr lang="en-GB" smtClean="0"/>
              <a:t> regarding: </a:t>
            </a:r>
          </a:p>
          <a:p>
            <a:pPr lvl="1" eaLnBrk="1" hangingPunct="1"/>
            <a:r>
              <a:rPr lang="en-GB" smtClean="0"/>
              <a:t>specific outcomes</a:t>
            </a:r>
          </a:p>
          <a:p>
            <a:pPr lvl="1" eaLnBrk="1" hangingPunct="1"/>
            <a:r>
              <a:rPr lang="en-GB" smtClean="0"/>
              <a:t>kinds of incentives</a:t>
            </a:r>
          </a:p>
          <a:p>
            <a:pPr eaLnBrk="1" hangingPunct="1"/>
            <a:r>
              <a:rPr lang="en-GB" smtClean="0"/>
              <a:t>Hard to enforce vague obligation</a:t>
            </a:r>
          </a:p>
          <a:p>
            <a:pPr eaLnBrk="1" hangingPunct="1"/>
            <a:r>
              <a:rPr lang="en-GB" smtClean="0"/>
              <a:t>No obligation regarding developing countries</a:t>
            </a:r>
            <a:endParaRPr lang="es-ES"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p:cNvSpPr>
          <p:nvPr>
            <p:ph type="ctrTitle"/>
          </p:nvPr>
        </p:nvSpPr>
        <p:spPr/>
        <p:txBody>
          <a:bodyPr/>
          <a:lstStyle/>
          <a:p>
            <a:r>
              <a:rPr lang="es-ES_tradnl" smtClean="0"/>
              <a:t>TRIPS obligations and exceptions</a:t>
            </a:r>
            <a:endParaRPr lang="es-ES" smtClean="0"/>
          </a:p>
        </p:txBody>
      </p:sp>
      <p:sp>
        <p:nvSpPr>
          <p:cNvPr id="31746" name="Rectangle 3"/>
          <p:cNvSpPr>
            <a:spLocks noGrp="1"/>
          </p:cNvSpPr>
          <p:nvPr>
            <p:ph type="subTitle" idx="1"/>
          </p:nvPr>
        </p:nvSpPr>
        <p:spPr/>
        <p:txBody>
          <a:bodyPr/>
          <a:lstStyle/>
          <a:p>
            <a:endParaRPr lang="es-ES" smtClean="0">
              <a:solidFill>
                <a:schemeClr val="tx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pPr eaLnBrk="1" hangingPunct="1"/>
            <a:r>
              <a:rPr lang="en-US" smtClean="0"/>
              <a:t>TRIPS Article 27.1</a:t>
            </a:r>
            <a:endParaRPr lang="es-ES" smtClean="0"/>
          </a:p>
        </p:txBody>
      </p:sp>
      <p:sp>
        <p:nvSpPr>
          <p:cNvPr id="32770" name="Rectangle 3"/>
          <p:cNvSpPr>
            <a:spLocks noGrp="1" noChangeArrowheads="1"/>
          </p:cNvSpPr>
          <p:nvPr>
            <p:ph type="body" idx="1"/>
          </p:nvPr>
        </p:nvSpPr>
        <p:spPr/>
        <p:txBody>
          <a:bodyPr/>
          <a:lstStyle/>
          <a:p>
            <a:pPr eaLnBrk="1" hangingPunct="1"/>
            <a:r>
              <a:rPr lang="en-US" smtClean="0"/>
              <a:t>Requires that patents be available for:</a:t>
            </a:r>
          </a:p>
          <a:p>
            <a:pPr lvl="1" eaLnBrk="1" hangingPunct="1"/>
            <a:r>
              <a:rPr lang="en-US" smtClean="0"/>
              <a:t>“any inventions”; </a:t>
            </a:r>
          </a:p>
          <a:p>
            <a:pPr lvl="1" eaLnBrk="1" hangingPunct="1"/>
            <a:r>
              <a:rPr lang="en-US" smtClean="0"/>
              <a:t>whether products or processes; and </a:t>
            </a:r>
          </a:p>
          <a:p>
            <a:pPr lvl="1" eaLnBrk="1" hangingPunct="1"/>
            <a:r>
              <a:rPr lang="en-US" smtClean="0"/>
              <a:t>in all fields of technology, </a:t>
            </a:r>
          </a:p>
          <a:p>
            <a:pPr eaLnBrk="1" hangingPunct="1"/>
            <a:r>
              <a:rPr lang="en-US" smtClean="0"/>
              <a:t>If they meet 3 requirements: </a:t>
            </a:r>
          </a:p>
          <a:p>
            <a:pPr lvl="1" eaLnBrk="1" hangingPunct="1"/>
            <a:r>
              <a:rPr lang="en-US" smtClean="0"/>
              <a:t>“new”; </a:t>
            </a:r>
          </a:p>
          <a:p>
            <a:pPr lvl="1" eaLnBrk="1" hangingPunct="1"/>
            <a:r>
              <a:rPr lang="en-US" smtClean="0"/>
              <a:t>“involve an inventive step”; and </a:t>
            </a:r>
          </a:p>
          <a:p>
            <a:pPr lvl="1" eaLnBrk="1" hangingPunct="1"/>
            <a:r>
              <a:rPr lang="en-US" smtClean="0"/>
              <a:t>“capable of industrial application”. </a:t>
            </a:r>
            <a:endParaRPr lang="es-ES"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pPr eaLnBrk="1" hangingPunct="1"/>
            <a:r>
              <a:rPr lang="en-US" smtClean="0"/>
              <a:t>Climate change &amp; agriculture</a:t>
            </a:r>
          </a:p>
        </p:txBody>
      </p:sp>
      <p:sp>
        <p:nvSpPr>
          <p:cNvPr id="15362" name="Rectangle 3"/>
          <p:cNvSpPr>
            <a:spLocks noGrp="1" noChangeArrowheads="1"/>
          </p:cNvSpPr>
          <p:nvPr>
            <p:ph type="body" idx="1"/>
          </p:nvPr>
        </p:nvSpPr>
        <p:spPr/>
        <p:txBody>
          <a:bodyPr/>
          <a:lstStyle/>
          <a:p>
            <a:pPr eaLnBrk="1" hangingPunct="1"/>
            <a:r>
              <a:rPr lang="en-US" smtClean="0"/>
              <a:t>Extreme weather becoming more extreme</a:t>
            </a:r>
          </a:p>
          <a:p>
            <a:pPr eaLnBrk="1" hangingPunct="1"/>
            <a:r>
              <a:rPr lang="en-US" smtClean="0"/>
              <a:t>But a general rise in temperature</a:t>
            </a:r>
          </a:p>
          <a:p>
            <a:pPr eaLnBrk="1" hangingPunct="1"/>
            <a:r>
              <a:rPr lang="en-US" smtClean="0"/>
              <a:t>This will stress marginal farmers</a:t>
            </a:r>
          </a:p>
          <a:p>
            <a:pPr eaLnBrk="1" hangingPunct="1"/>
            <a:r>
              <a:rPr lang="en-US" smtClean="0"/>
              <a:t>i.e. Food security problem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pPr eaLnBrk="1" hangingPunct="1"/>
            <a:r>
              <a:rPr lang="es-ES" smtClean="0"/>
              <a:t>TRIPS 27.1</a:t>
            </a:r>
          </a:p>
        </p:txBody>
      </p:sp>
      <p:sp>
        <p:nvSpPr>
          <p:cNvPr id="33794" name="Rectangle 3"/>
          <p:cNvSpPr>
            <a:spLocks noGrp="1" noChangeArrowheads="1"/>
          </p:cNvSpPr>
          <p:nvPr>
            <p:ph type="body" idx="1"/>
          </p:nvPr>
        </p:nvSpPr>
        <p:spPr/>
        <p:txBody>
          <a:bodyPr/>
          <a:lstStyle/>
          <a:p>
            <a:pPr eaLnBrk="1" hangingPunct="1"/>
            <a:r>
              <a:rPr lang="en-US" smtClean="0"/>
              <a:t>Requires WTO Members to: </a:t>
            </a:r>
          </a:p>
          <a:p>
            <a:pPr lvl="1" eaLnBrk="1" hangingPunct="1"/>
            <a:r>
              <a:rPr lang="en-US" smtClean="0"/>
              <a:t>make patents available and patent rights enjoyable</a:t>
            </a:r>
          </a:p>
          <a:p>
            <a:pPr lvl="1" eaLnBrk="1" hangingPunct="1"/>
            <a:r>
              <a:rPr lang="en-US" smtClean="0"/>
              <a:t>without discrimination as to:</a:t>
            </a:r>
          </a:p>
          <a:p>
            <a:pPr lvl="2" eaLnBrk="1" hangingPunct="1"/>
            <a:r>
              <a:rPr lang="en-US" sz="2800" smtClean="0"/>
              <a:t>the place of invention;</a:t>
            </a:r>
          </a:p>
          <a:p>
            <a:pPr lvl="2" eaLnBrk="1" hangingPunct="1"/>
            <a:r>
              <a:rPr lang="en-US" sz="2800" smtClean="0"/>
              <a:t>the field of technology; and </a:t>
            </a:r>
          </a:p>
          <a:p>
            <a:pPr lvl="2" eaLnBrk="1" hangingPunct="1"/>
            <a:r>
              <a:rPr lang="en-US" sz="2800" smtClean="0"/>
              <a:t>whether products are imported or locally produced. </a:t>
            </a:r>
            <a:endParaRPr lang="es-ES" sz="280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pPr eaLnBrk="1" hangingPunct="1"/>
            <a:r>
              <a:rPr lang="es-ES" smtClean="0"/>
              <a:t>TRIPS </a:t>
            </a:r>
            <a:r>
              <a:rPr lang="en-US" smtClean="0"/>
              <a:t>Article 27.2 </a:t>
            </a:r>
            <a:endParaRPr lang="es-ES" smtClean="0"/>
          </a:p>
        </p:txBody>
      </p:sp>
      <p:sp>
        <p:nvSpPr>
          <p:cNvPr id="34818" name="Rectangle 3"/>
          <p:cNvSpPr>
            <a:spLocks noGrp="1" noChangeArrowheads="1"/>
          </p:cNvSpPr>
          <p:nvPr>
            <p:ph type="body" idx="1"/>
          </p:nvPr>
        </p:nvSpPr>
        <p:spPr/>
        <p:txBody>
          <a:bodyPr/>
          <a:lstStyle/>
          <a:p>
            <a:pPr eaLnBrk="1" hangingPunct="1"/>
            <a:r>
              <a:rPr lang="en-US" smtClean="0"/>
              <a:t>Permits exclusion from patentability: </a:t>
            </a:r>
          </a:p>
          <a:p>
            <a:pPr lvl="1" eaLnBrk="1" hangingPunct="1"/>
            <a:r>
              <a:rPr lang="en-US" smtClean="0"/>
              <a:t>to prevent commercial exploitation </a:t>
            </a:r>
          </a:p>
          <a:p>
            <a:pPr lvl="1" eaLnBrk="1" hangingPunct="1"/>
            <a:r>
              <a:rPr lang="en-US" smtClean="0"/>
              <a:t>necessary to protect </a:t>
            </a:r>
            <a:r>
              <a:rPr lang="en-US" b="1" smtClean="0"/>
              <a:t>ordre public</a:t>
            </a:r>
            <a:r>
              <a:rPr lang="en-US" smtClean="0"/>
              <a:t> or morality, </a:t>
            </a:r>
          </a:p>
          <a:p>
            <a:pPr lvl="1" eaLnBrk="1" hangingPunct="1"/>
            <a:r>
              <a:rPr lang="en-US" smtClean="0"/>
              <a:t>including to protect human, animal or plant life or health or </a:t>
            </a:r>
          </a:p>
          <a:p>
            <a:pPr lvl="1" eaLnBrk="1" hangingPunct="1"/>
            <a:r>
              <a:rPr lang="en-US" smtClean="0"/>
              <a:t>to avoid serious prejudice to the environment</a:t>
            </a:r>
            <a:r>
              <a:rPr lang="es-ES" smtClean="0"/>
              <a:t>.</a:t>
            </a:r>
          </a:p>
          <a:p>
            <a:pPr eaLnBrk="1" hangingPunct="1"/>
            <a:r>
              <a:rPr lang="es-ES" smtClean="0"/>
              <a:t>GATT Art. XX jurisprudence relevant (Internet Gambling case Antigua vs US)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pPr eaLnBrk="1" hangingPunct="1"/>
            <a:r>
              <a:rPr lang="en-US" smtClean="0"/>
              <a:t>TRIPS Article 27.3(b)</a:t>
            </a:r>
            <a:endParaRPr lang="es-ES" smtClean="0"/>
          </a:p>
        </p:txBody>
      </p:sp>
      <p:sp>
        <p:nvSpPr>
          <p:cNvPr id="35842" name="Rectangle 3"/>
          <p:cNvSpPr>
            <a:spLocks noGrp="1" noChangeArrowheads="1"/>
          </p:cNvSpPr>
          <p:nvPr>
            <p:ph type="body" idx="1"/>
          </p:nvPr>
        </p:nvSpPr>
        <p:spPr/>
        <p:txBody>
          <a:bodyPr/>
          <a:lstStyle/>
          <a:p>
            <a:pPr eaLnBrk="1" hangingPunct="1"/>
            <a:r>
              <a:rPr lang="en-US" smtClean="0"/>
              <a:t>Permits Members to exclude from patentability </a:t>
            </a:r>
          </a:p>
          <a:p>
            <a:pPr lvl="1" eaLnBrk="1" hangingPunct="1"/>
            <a:r>
              <a:rPr lang="en-US" smtClean="0"/>
              <a:t>plants and animals other than micro-organisms, and </a:t>
            </a:r>
          </a:p>
          <a:p>
            <a:pPr lvl="1" eaLnBrk="1" hangingPunct="1"/>
            <a:r>
              <a:rPr lang="en-US" smtClean="0"/>
              <a:t>essentially biological processes for the production of plants or animals other than non-biological and microbiological processes. </a:t>
            </a:r>
            <a:endParaRPr lang="es-ES"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pPr eaLnBrk="1" hangingPunct="1"/>
            <a:r>
              <a:rPr lang="en-US" smtClean="0"/>
              <a:t>TRIPS Article 27.3(b)</a:t>
            </a:r>
            <a:endParaRPr lang="es-ES" smtClean="0"/>
          </a:p>
        </p:txBody>
      </p:sp>
      <p:sp>
        <p:nvSpPr>
          <p:cNvPr id="36866" name="Rectangle 3"/>
          <p:cNvSpPr>
            <a:spLocks noGrp="1" noChangeArrowheads="1"/>
          </p:cNvSpPr>
          <p:nvPr>
            <p:ph type="body" idx="1"/>
          </p:nvPr>
        </p:nvSpPr>
        <p:spPr/>
        <p:txBody>
          <a:bodyPr/>
          <a:lstStyle/>
          <a:p>
            <a:pPr eaLnBrk="1" hangingPunct="1"/>
            <a:r>
              <a:rPr lang="en-US" sz="3600" smtClean="0"/>
              <a:t>Requires Members to provide for the protection of plant varieties either by: </a:t>
            </a:r>
          </a:p>
          <a:p>
            <a:pPr lvl="1" eaLnBrk="1" hangingPunct="1"/>
            <a:r>
              <a:rPr lang="en-US" sz="3200" smtClean="0"/>
              <a:t>patents or </a:t>
            </a:r>
          </a:p>
          <a:p>
            <a:pPr lvl="1" eaLnBrk="1" hangingPunct="1"/>
            <a:r>
              <a:rPr lang="en-US" sz="3200" smtClean="0"/>
              <a:t>an effective </a:t>
            </a:r>
            <a:r>
              <a:rPr lang="en-US" sz="3200" i="1" smtClean="0"/>
              <a:t>sui generis</a:t>
            </a:r>
            <a:r>
              <a:rPr lang="en-US" sz="3200" smtClean="0"/>
              <a:t> system or </a:t>
            </a:r>
          </a:p>
          <a:p>
            <a:pPr lvl="1" eaLnBrk="1" hangingPunct="1"/>
            <a:r>
              <a:rPr lang="en-US" sz="3200" smtClean="0"/>
              <a:t>any combination thereof.</a:t>
            </a:r>
            <a:r>
              <a:rPr lang="es-ES" sz="3200" smtClean="0"/>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pPr eaLnBrk="1" hangingPunct="1"/>
            <a:r>
              <a:rPr lang="en-US" sz="4000" smtClean="0"/>
              <a:t>Article 27.3(b) – WTO Negotiations</a:t>
            </a:r>
            <a:endParaRPr lang="es-ES" sz="4000" smtClean="0"/>
          </a:p>
        </p:txBody>
      </p:sp>
      <p:sp>
        <p:nvSpPr>
          <p:cNvPr id="38914" name="Rectangle 3"/>
          <p:cNvSpPr>
            <a:spLocks noGrp="1" noChangeArrowheads="1"/>
          </p:cNvSpPr>
          <p:nvPr>
            <p:ph type="body" idx="1"/>
          </p:nvPr>
        </p:nvSpPr>
        <p:spPr/>
        <p:txBody>
          <a:bodyPr/>
          <a:lstStyle/>
          <a:p>
            <a:pPr eaLnBrk="1" hangingPunct="1"/>
            <a:r>
              <a:rPr lang="es-ES" smtClean="0"/>
              <a:t>How </a:t>
            </a:r>
            <a:r>
              <a:rPr lang="en-US" smtClean="0"/>
              <a:t>to judge the effectiveness of a </a:t>
            </a:r>
            <a:r>
              <a:rPr lang="en-US" i="1" smtClean="0"/>
              <a:t>sui generis</a:t>
            </a:r>
            <a:r>
              <a:rPr lang="en-US" smtClean="0"/>
              <a:t> system</a:t>
            </a:r>
            <a:r>
              <a:rPr lang="es-ES" smtClean="0"/>
              <a:t>?</a:t>
            </a:r>
          </a:p>
          <a:p>
            <a:pPr eaLnBrk="1" hangingPunct="1"/>
            <a:r>
              <a:rPr lang="en-US" smtClean="0"/>
              <a:t>Interpret “effective” in light of TRIPS obligations regarding enforcement of IPRs?</a:t>
            </a:r>
          </a:p>
          <a:p>
            <a:pPr eaLnBrk="1" hangingPunct="1"/>
            <a:r>
              <a:rPr lang="en-US" smtClean="0"/>
              <a:t>Relationship between TRIPS, UPOV Convention and Convention on Biological Diversity.</a:t>
            </a:r>
            <a:r>
              <a:rPr lang="es-ES" smtClean="0"/>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pPr eaLnBrk="1" hangingPunct="1"/>
            <a:r>
              <a:rPr lang="es-ES" smtClean="0"/>
              <a:t>Patents vs. Sui generis</a:t>
            </a:r>
          </a:p>
        </p:txBody>
      </p:sp>
      <p:sp>
        <p:nvSpPr>
          <p:cNvPr id="39938" name="Rectangle 3"/>
          <p:cNvSpPr>
            <a:spLocks noGrp="1" noChangeArrowheads="1"/>
          </p:cNvSpPr>
          <p:nvPr>
            <p:ph type="body" idx="1"/>
          </p:nvPr>
        </p:nvSpPr>
        <p:spPr/>
        <p:txBody>
          <a:bodyPr/>
          <a:lstStyle/>
          <a:p>
            <a:pPr eaLnBrk="1" hangingPunct="1"/>
            <a:r>
              <a:rPr lang="es-ES" smtClean="0"/>
              <a:t>Patents: </a:t>
            </a:r>
          </a:p>
          <a:p>
            <a:pPr lvl="1" eaLnBrk="1" hangingPunct="1"/>
            <a:r>
              <a:rPr lang="en-US" smtClean="0"/>
              <a:t>“new”; </a:t>
            </a:r>
          </a:p>
          <a:p>
            <a:pPr lvl="1" eaLnBrk="1" hangingPunct="1"/>
            <a:r>
              <a:rPr lang="en-US" smtClean="0"/>
              <a:t>“involve an inventive step”; and </a:t>
            </a:r>
          </a:p>
          <a:p>
            <a:pPr lvl="1" eaLnBrk="1" hangingPunct="1"/>
            <a:r>
              <a:rPr lang="en-US" smtClean="0"/>
              <a:t>“capable of industrial application”. </a:t>
            </a:r>
            <a:endParaRPr lang="es-ES" smtClean="0"/>
          </a:p>
          <a:p>
            <a:pPr eaLnBrk="1" hangingPunct="1"/>
            <a:r>
              <a:rPr lang="es-ES" smtClean="0"/>
              <a:t>Cannot patent existing plant varieties because not “new”.</a:t>
            </a:r>
          </a:p>
          <a:p>
            <a:pPr eaLnBrk="1" hangingPunct="1"/>
            <a:r>
              <a:rPr lang="es-ES" smtClean="0"/>
              <a:t>Sui generis: effective</a:t>
            </a:r>
          </a:p>
          <a:p>
            <a:pPr eaLnBrk="1" hangingPunct="1"/>
            <a:r>
              <a:rPr lang="es-ES" smtClean="0"/>
              <a:t>Can protect existing plant varieties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pPr eaLnBrk="1" hangingPunct="1"/>
            <a:r>
              <a:rPr lang="es-ES" smtClean="0"/>
              <a:t>Patents vs. Sui generis</a:t>
            </a:r>
          </a:p>
        </p:txBody>
      </p:sp>
      <p:sp>
        <p:nvSpPr>
          <p:cNvPr id="40962" name="Rectangle 3"/>
          <p:cNvSpPr>
            <a:spLocks noGrp="1" noChangeArrowheads="1"/>
          </p:cNvSpPr>
          <p:nvPr>
            <p:ph type="body" idx="1"/>
          </p:nvPr>
        </p:nvSpPr>
        <p:spPr/>
        <p:txBody>
          <a:bodyPr/>
          <a:lstStyle/>
          <a:p>
            <a:pPr eaLnBrk="1" hangingPunct="1"/>
            <a:r>
              <a:rPr lang="es-ES" smtClean="0"/>
              <a:t>Patents: </a:t>
            </a:r>
          </a:p>
          <a:p>
            <a:pPr lvl="1" eaLnBrk="1" hangingPunct="1"/>
            <a:r>
              <a:rPr lang="es-ES" smtClean="0"/>
              <a:t>Not available for existing varieties, they are not “new”</a:t>
            </a:r>
          </a:p>
          <a:p>
            <a:pPr eaLnBrk="1" hangingPunct="1"/>
            <a:r>
              <a:rPr lang="es-ES" smtClean="0"/>
              <a:t>UPOV: </a:t>
            </a:r>
          </a:p>
          <a:p>
            <a:pPr lvl="1" eaLnBrk="1" hangingPunct="1"/>
            <a:r>
              <a:rPr lang="es-ES" smtClean="0"/>
              <a:t>Ditto</a:t>
            </a:r>
          </a:p>
          <a:p>
            <a:pPr eaLnBrk="1" hangingPunct="1"/>
            <a:r>
              <a:rPr lang="es-ES" smtClean="0"/>
              <a:t>Sui generis: </a:t>
            </a:r>
          </a:p>
          <a:p>
            <a:pPr lvl="1" eaLnBrk="1" hangingPunct="1"/>
            <a:r>
              <a:rPr lang="es-ES" smtClean="0"/>
              <a:t>Existing varieties CAN be protected under efficiency argument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es-ES" smtClean="0"/>
              <a:t>Patents vs. Sui generis</a:t>
            </a:r>
          </a:p>
        </p:txBody>
      </p:sp>
      <p:sp>
        <p:nvSpPr>
          <p:cNvPr id="41986" name="Rectangle 3"/>
          <p:cNvSpPr>
            <a:spLocks noGrp="1" noChangeArrowheads="1"/>
          </p:cNvSpPr>
          <p:nvPr>
            <p:ph type="body" idx="1"/>
          </p:nvPr>
        </p:nvSpPr>
        <p:spPr/>
        <p:txBody>
          <a:bodyPr/>
          <a:lstStyle/>
          <a:p>
            <a:pPr eaLnBrk="1" hangingPunct="1"/>
            <a:r>
              <a:rPr lang="es-ES" smtClean="0"/>
              <a:t>India has a sui generis system</a:t>
            </a:r>
          </a:p>
          <a:p>
            <a:pPr eaLnBrk="1" hangingPunct="1"/>
            <a:r>
              <a:rPr lang="es-ES" smtClean="0"/>
              <a:t>Medicinal use of turmeric registered</a:t>
            </a:r>
          </a:p>
          <a:p>
            <a:pPr eaLnBrk="1" hangingPunct="1"/>
            <a:r>
              <a:rPr lang="es-ES" smtClean="0"/>
              <a:t>With this, India could attack US patents over medicinal use of turmeric</a:t>
            </a:r>
          </a:p>
          <a:p>
            <a:pPr eaLnBrk="1" hangingPunct="1"/>
            <a:r>
              <a:rPr lang="es-ES" smtClean="0"/>
              <a:t>U of Mississippi patented turmeric for using healing wounds</a:t>
            </a:r>
          </a:p>
          <a:p>
            <a:pPr eaLnBrk="1" hangingPunct="1"/>
            <a:r>
              <a:rPr lang="es-ES" smtClean="0"/>
              <a:t>U.S. Patent #5,401,504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pPr eaLnBrk="1" hangingPunct="1"/>
            <a:r>
              <a:rPr lang="es-ES" smtClean="0"/>
              <a:t>Patents vs. Sui generis</a:t>
            </a:r>
          </a:p>
        </p:txBody>
      </p:sp>
      <p:sp>
        <p:nvSpPr>
          <p:cNvPr id="43010" name="Rectangle 3"/>
          <p:cNvSpPr>
            <a:spLocks noGrp="1" noChangeArrowheads="1"/>
          </p:cNvSpPr>
          <p:nvPr>
            <p:ph type="body" idx="1"/>
          </p:nvPr>
        </p:nvSpPr>
        <p:spPr/>
        <p:txBody>
          <a:bodyPr/>
          <a:lstStyle/>
          <a:p>
            <a:pPr eaLnBrk="1" hangingPunct="1">
              <a:lnSpc>
                <a:spcPct val="90000"/>
              </a:lnSpc>
            </a:pPr>
            <a:r>
              <a:rPr lang="es-ES" smtClean="0"/>
              <a:t>Patents </a:t>
            </a:r>
          </a:p>
          <a:p>
            <a:pPr lvl="1" eaLnBrk="1" hangingPunct="1">
              <a:lnSpc>
                <a:spcPct val="90000"/>
              </a:lnSpc>
            </a:pPr>
            <a:r>
              <a:rPr lang="es-ES" smtClean="0"/>
              <a:t>can exclude from patentability under 27.2</a:t>
            </a:r>
          </a:p>
          <a:p>
            <a:pPr lvl="1" eaLnBrk="1" hangingPunct="1">
              <a:lnSpc>
                <a:spcPct val="90000"/>
              </a:lnSpc>
            </a:pPr>
            <a:r>
              <a:rPr lang="es-ES" smtClean="0"/>
              <a:t>27.2 covers plants and animals</a:t>
            </a:r>
          </a:p>
          <a:p>
            <a:pPr eaLnBrk="1" hangingPunct="1">
              <a:lnSpc>
                <a:spcPct val="90000"/>
              </a:lnSpc>
            </a:pPr>
            <a:r>
              <a:rPr lang="es-ES" smtClean="0"/>
              <a:t>Sui Generis </a:t>
            </a:r>
          </a:p>
          <a:p>
            <a:pPr lvl="1" eaLnBrk="1" hangingPunct="1">
              <a:lnSpc>
                <a:spcPct val="90000"/>
              </a:lnSpc>
            </a:pPr>
            <a:r>
              <a:rPr lang="es-ES" smtClean="0"/>
              <a:t>27.2 only applies to patents, but sui generis could incorporate equivalent</a:t>
            </a:r>
          </a:p>
          <a:p>
            <a:pPr lvl="1" eaLnBrk="1" hangingPunct="1">
              <a:lnSpc>
                <a:spcPct val="90000"/>
              </a:lnSpc>
            </a:pPr>
            <a:r>
              <a:rPr lang="es-ES" smtClean="0"/>
              <a:t>Members have debated </a:t>
            </a:r>
            <a:r>
              <a:rPr lang="en-US" smtClean="0"/>
              <a:t>exceptions that would be appropriate in a </a:t>
            </a:r>
            <a:r>
              <a:rPr lang="en-US" i="1" smtClean="0"/>
              <a:t>sui generis</a:t>
            </a:r>
            <a:r>
              <a:rPr lang="en-US" smtClean="0"/>
              <a:t> system:</a:t>
            </a:r>
          </a:p>
          <a:p>
            <a:pPr lvl="2" eaLnBrk="1" hangingPunct="1">
              <a:lnSpc>
                <a:spcPct val="90000"/>
              </a:lnSpc>
            </a:pPr>
            <a:r>
              <a:rPr lang="en-US" smtClean="0"/>
              <a:t>experimental use </a:t>
            </a:r>
          </a:p>
          <a:p>
            <a:pPr lvl="2" eaLnBrk="1" hangingPunct="1">
              <a:lnSpc>
                <a:spcPct val="90000"/>
              </a:lnSpc>
            </a:pPr>
            <a:r>
              <a:rPr lang="en-US" smtClean="0"/>
              <a:t>breeders' exemption </a:t>
            </a:r>
            <a:endParaRPr lang="es-ES"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4"/>
          <p:cNvPicPr>
            <a:picLocks noChangeAspect="1" noChangeArrowheads="1"/>
          </p:cNvPicPr>
          <p:nvPr/>
        </p:nvPicPr>
        <p:blipFill>
          <a:blip r:embed="rId2"/>
          <a:srcRect/>
          <a:stretch>
            <a:fillRect/>
          </a:stretch>
        </p:blipFill>
        <p:spPr bwMode="auto">
          <a:xfrm>
            <a:off x="468313" y="476250"/>
            <a:ext cx="8280400" cy="5976938"/>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z="4000" smtClean="0"/>
              <a:t>Monsanto Canada Inc. v. Schmeiser</a:t>
            </a:r>
            <a:r>
              <a:rPr lang="es-ES" sz="4000" smtClean="0"/>
              <a:t> (Canada)</a:t>
            </a:r>
          </a:p>
        </p:txBody>
      </p:sp>
      <p:sp>
        <p:nvSpPr>
          <p:cNvPr id="44034" name="Rectangle 3"/>
          <p:cNvSpPr>
            <a:spLocks noGrp="1" noChangeArrowheads="1"/>
          </p:cNvSpPr>
          <p:nvPr>
            <p:ph type="body" idx="1"/>
          </p:nvPr>
        </p:nvSpPr>
        <p:spPr/>
        <p:txBody>
          <a:bodyPr/>
          <a:lstStyle/>
          <a:p>
            <a:pPr eaLnBrk="1" hangingPunct="1"/>
            <a:r>
              <a:rPr lang="es-ES" smtClean="0"/>
              <a:t>Cannot patent plants</a:t>
            </a:r>
          </a:p>
          <a:p>
            <a:pPr eaLnBrk="1" hangingPunct="1"/>
            <a:r>
              <a:rPr lang="es-ES" smtClean="0"/>
              <a:t>Majority: Can patent </a:t>
            </a:r>
            <a:r>
              <a:rPr lang="en-US" smtClean="0"/>
              <a:t>genes and modified cells</a:t>
            </a:r>
          </a:p>
          <a:p>
            <a:pPr eaLnBrk="1" hangingPunct="1"/>
            <a:r>
              <a:rPr lang="en-US" smtClean="0"/>
              <a:t>Minority: </a:t>
            </a:r>
            <a:r>
              <a:rPr lang="es-ES" smtClean="0"/>
              <a:t>Cannot patent </a:t>
            </a:r>
            <a:r>
              <a:rPr lang="en-US" smtClean="0"/>
              <a:t>genes and modified cells because part of plant</a:t>
            </a:r>
            <a:endParaRPr lang="es-ES"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p:cNvSpPr>
          <p:nvPr>
            <p:ph type="ctrTitle"/>
          </p:nvPr>
        </p:nvSpPr>
        <p:spPr/>
        <p:txBody>
          <a:bodyPr/>
          <a:lstStyle/>
          <a:p>
            <a:r>
              <a:rPr lang="es-ES_tradnl" smtClean="0"/>
              <a:t>UPOV Convention</a:t>
            </a:r>
            <a:endParaRPr lang="es-ES" smtClean="0"/>
          </a:p>
        </p:txBody>
      </p:sp>
      <p:sp>
        <p:nvSpPr>
          <p:cNvPr id="45058" name="Rectangle 3"/>
          <p:cNvSpPr>
            <a:spLocks noGrp="1"/>
          </p:cNvSpPr>
          <p:nvPr>
            <p:ph type="subTitle" idx="1"/>
          </p:nvPr>
        </p:nvSpPr>
        <p:spPr/>
        <p:txBody>
          <a:bodyPr/>
          <a:lstStyle/>
          <a:p>
            <a:endParaRPr lang="es-ES" smtClean="0">
              <a:solidFill>
                <a:schemeClr val="tx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pPr eaLnBrk="1" hangingPunct="1"/>
            <a:r>
              <a:rPr lang="es-ES" smtClean="0"/>
              <a:t>UPOV Convention </a:t>
            </a:r>
          </a:p>
        </p:txBody>
      </p:sp>
      <p:sp>
        <p:nvSpPr>
          <p:cNvPr id="46082" name="Rectangle 3"/>
          <p:cNvSpPr>
            <a:spLocks noGrp="1" noChangeArrowheads="1"/>
          </p:cNvSpPr>
          <p:nvPr>
            <p:ph type="body" idx="1"/>
          </p:nvPr>
        </p:nvSpPr>
        <p:spPr/>
        <p:txBody>
          <a:bodyPr/>
          <a:lstStyle/>
          <a:p>
            <a:pPr eaLnBrk="1" hangingPunct="1"/>
            <a:r>
              <a:rPr lang="en-US" smtClean="0"/>
              <a:t>1961, 1972, 1978 and 1991</a:t>
            </a:r>
          </a:p>
          <a:p>
            <a:pPr eaLnBrk="1" hangingPunct="1"/>
            <a:r>
              <a:rPr lang="en-US" smtClean="0"/>
              <a:t>WTO Members disagree whether UPOV 1991 is best sui generis system</a:t>
            </a:r>
            <a:r>
              <a:rPr lang="es-ES" smtClean="0"/>
              <a:t> </a:t>
            </a:r>
          </a:p>
          <a:p>
            <a:pPr eaLnBrk="1" hangingPunct="1"/>
            <a:r>
              <a:rPr lang="es-ES" smtClean="0"/>
              <a:t> Some Members have their own sui generis systems with different lengths of protection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lstStyle/>
          <a:p>
            <a:pPr eaLnBrk="1" hangingPunct="1"/>
            <a:r>
              <a:rPr lang="es-ES" smtClean="0"/>
              <a:t>UPOV 1991</a:t>
            </a:r>
          </a:p>
        </p:txBody>
      </p:sp>
      <p:sp>
        <p:nvSpPr>
          <p:cNvPr id="47106" name="Rectangle 3"/>
          <p:cNvSpPr>
            <a:spLocks noGrp="1" noChangeArrowheads="1"/>
          </p:cNvSpPr>
          <p:nvPr>
            <p:ph type="body" idx="1"/>
          </p:nvPr>
        </p:nvSpPr>
        <p:spPr/>
        <p:txBody>
          <a:bodyPr/>
          <a:lstStyle/>
          <a:p>
            <a:pPr eaLnBrk="1" hangingPunct="1"/>
            <a:r>
              <a:rPr lang="en-US" smtClean="0"/>
              <a:t>Breeder's right shall be granted where variety is:</a:t>
            </a:r>
          </a:p>
          <a:p>
            <a:pPr lvl="1" eaLnBrk="1" hangingPunct="1"/>
            <a:r>
              <a:rPr lang="en-US" smtClean="0"/>
              <a:t>new, </a:t>
            </a:r>
          </a:p>
          <a:p>
            <a:pPr lvl="1" eaLnBrk="1" hangingPunct="1"/>
            <a:r>
              <a:rPr lang="en-US" smtClean="0"/>
              <a:t>distinct, </a:t>
            </a:r>
          </a:p>
          <a:p>
            <a:pPr lvl="1" eaLnBrk="1" hangingPunct="1"/>
            <a:r>
              <a:rPr lang="en-US" smtClean="0"/>
              <a:t>uniform and </a:t>
            </a:r>
          </a:p>
          <a:p>
            <a:pPr lvl="1" eaLnBrk="1" hangingPunct="1"/>
            <a:r>
              <a:rPr lang="en-US" smtClean="0"/>
              <a:t>Stable</a:t>
            </a:r>
            <a:r>
              <a:rPr lang="es-ES" smtClean="0"/>
              <a:t>.</a:t>
            </a:r>
          </a:p>
          <a:p>
            <a:pPr eaLnBrk="1" hangingPunct="1"/>
            <a:r>
              <a:rPr lang="es-ES" smtClean="0"/>
              <a:t>Difficult to apply at molecular level </a:t>
            </a:r>
            <a:r>
              <a:rPr lang="en-US" smtClean="0"/>
              <a:t>in biotechnology </a:t>
            </a:r>
            <a:endParaRPr lang="es-ES"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pPr eaLnBrk="1" hangingPunct="1"/>
            <a:r>
              <a:rPr lang="es-ES" sz="4000" smtClean="0"/>
              <a:t>Should countries require novelty?</a:t>
            </a:r>
          </a:p>
        </p:txBody>
      </p:sp>
      <p:sp>
        <p:nvSpPr>
          <p:cNvPr id="48130" name="Rectangle 3"/>
          <p:cNvSpPr>
            <a:spLocks noGrp="1" noChangeArrowheads="1"/>
          </p:cNvSpPr>
          <p:nvPr>
            <p:ph type="body" idx="1"/>
          </p:nvPr>
        </p:nvSpPr>
        <p:spPr/>
        <p:txBody>
          <a:bodyPr/>
          <a:lstStyle/>
          <a:p>
            <a:pPr eaLnBrk="1" hangingPunct="1">
              <a:lnSpc>
                <a:spcPct val="90000"/>
              </a:lnSpc>
            </a:pPr>
            <a:r>
              <a:rPr lang="en-US" smtClean="0"/>
              <a:t>India: tumeric medicinal application</a:t>
            </a:r>
          </a:p>
          <a:p>
            <a:pPr eaLnBrk="1" hangingPunct="1">
              <a:lnSpc>
                <a:spcPct val="90000"/>
              </a:lnSpc>
            </a:pPr>
            <a:r>
              <a:rPr lang="en-US" smtClean="0"/>
              <a:t>Not having a novelty requirement enables the government to protect plant varieties that nationals have long used for traditional purposes. </a:t>
            </a:r>
          </a:p>
          <a:p>
            <a:pPr eaLnBrk="1" hangingPunct="1">
              <a:lnSpc>
                <a:spcPct val="90000"/>
              </a:lnSpc>
            </a:pPr>
            <a:r>
              <a:rPr lang="en-US" smtClean="0"/>
              <a:t>Prevents outside investors from patenting those plant varieties in their own countries by providing evidence of lack of novelty in the particular use of the plant.</a:t>
            </a:r>
            <a:r>
              <a:rPr lang="es-ES" smtClean="0"/>
              <a: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z="4000" smtClean="0"/>
              <a:t>UPOV 1991: compulsory exceptions to the breeder's right</a:t>
            </a:r>
            <a:r>
              <a:rPr lang="es-ES" sz="4000" smtClean="0"/>
              <a:t> </a:t>
            </a:r>
          </a:p>
        </p:txBody>
      </p:sp>
      <p:sp>
        <p:nvSpPr>
          <p:cNvPr id="49154" name="Rectangle 3"/>
          <p:cNvSpPr>
            <a:spLocks noGrp="1" noChangeArrowheads="1"/>
          </p:cNvSpPr>
          <p:nvPr>
            <p:ph type="body" idx="1"/>
          </p:nvPr>
        </p:nvSpPr>
        <p:spPr/>
        <p:txBody>
          <a:bodyPr/>
          <a:lstStyle/>
          <a:p>
            <a:pPr eaLnBrk="1" hangingPunct="1"/>
            <a:r>
              <a:rPr lang="en-US" smtClean="0"/>
              <a:t>(i) acts done privately and for non-commercial purposes, </a:t>
            </a:r>
          </a:p>
          <a:p>
            <a:pPr eaLnBrk="1" hangingPunct="1"/>
            <a:r>
              <a:rPr lang="en-US" smtClean="0"/>
              <a:t>(ii) acts done for experimental purposes, and </a:t>
            </a:r>
          </a:p>
          <a:p>
            <a:pPr eaLnBrk="1" hangingPunct="1"/>
            <a:r>
              <a:rPr lang="en-US" smtClean="0"/>
              <a:t>(iii) acts done for the purpose of breeding other varieties (the breeder’s exemption)</a:t>
            </a:r>
            <a:r>
              <a:rPr lang="es-ES" smtClean="0"/>
              <a: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pPr eaLnBrk="1" hangingPunct="1"/>
            <a:r>
              <a:rPr lang="en-US" smtClean="0"/>
              <a:t>UPOV breeder’s exemption</a:t>
            </a:r>
            <a:endParaRPr lang="es-ES" smtClean="0"/>
          </a:p>
        </p:txBody>
      </p:sp>
      <p:sp>
        <p:nvSpPr>
          <p:cNvPr id="50178" name="Rectangle 3"/>
          <p:cNvSpPr>
            <a:spLocks noGrp="1" noChangeArrowheads="1"/>
          </p:cNvSpPr>
          <p:nvPr>
            <p:ph type="body" idx="1"/>
          </p:nvPr>
        </p:nvSpPr>
        <p:spPr/>
        <p:txBody>
          <a:bodyPr/>
          <a:lstStyle/>
          <a:p>
            <a:pPr eaLnBrk="1" hangingPunct="1">
              <a:lnSpc>
                <a:spcPct val="80000"/>
              </a:lnSpc>
            </a:pPr>
            <a:r>
              <a:rPr lang="en-US" sz="2800" smtClean="0"/>
              <a:t>Affected by technological advances. </a:t>
            </a:r>
          </a:p>
          <a:p>
            <a:pPr eaLnBrk="1" hangingPunct="1">
              <a:lnSpc>
                <a:spcPct val="80000"/>
              </a:lnSpc>
            </a:pPr>
            <a:r>
              <a:rPr lang="en-US" sz="2800" smtClean="0"/>
              <a:t>New "reverse breeding" techniques shorten the time needed to create new varieties. </a:t>
            </a:r>
          </a:p>
          <a:p>
            <a:pPr eaLnBrk="1" hangingPunct="1">
              <a:lnSpc>
                <a:spcPct val="80000"/>
              </a:lnSpc>
            </a:pPr>
            <a:r>
              <a:rPr lang="en-US" sz="2800" smtClean="0"/>
              <a:t>Shortens original breeder’s </a:t>
            </a:r>
            <a:r>
              <a:rPr lang="en-US" sz="2800" i="1" smtClean="0"/>
              <a:t>de facto</a:t>
            </a:r>
            <a:r>
              <a:rPr lang="en-US" sz="2800" smtClean="0"/>
              <a:t> period of exclusivity. </a:t>
            </a:r>
          </a:p>
          <a:p>
            <a:pPr eaLnBrk="1" hangingPunct="1">
              <a:lnSpc>
                <a:spcPct val="80000"/>
              </a:lnSpc>
            </a:pPr>
            <a:r>
              <a:rPr lang="en-US" sz="2800" smtClean="0"/>
              <a:t>Proposals to phase in the breeder’s exemption according to the time it takes to reverse breed new varieties:</a:t>
            </a:r>
          </a:p>
          <a:p>
            <a:pPr lvl="1" eaLnBrk="1" hangingPunct="1">
              <a:lnSpc>
                <a:spcPct val="80000"/>
              </a:lnSpc>
            </a:pPr>
            <a:r>
              <a:rPr lang="en-US" sz="2400" smtClean="0"/>
              <a:t>Similar to increasing patent term for pharmaceuticals </a:t>
            </a:r>
          </a:p>
          <a:p>
            <a:pPr lvl="1" eaLnBrk="1" hangingPunct="1">
              <a:lnSpc>
                <a:spcPct val="80000"/>
              </a:lnSpc>
            </a:pPr>
            <a:r>
              <a:rPr lang="en-US" sz="2400" smtClean="0"/>
              <a:t>Appear designed to extend monopolies that would limit access.</a:t>
            </a:r>
            <a:endParaRPr lang="es-ES" sz="2400"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p:txBody>
          <a:bodyPr/>
          <a:lstStyle/>
          <a:p>
            <a:pPr eaLnBrk="1" hangingPunct="1"/>
            <a:r>
              <a:rPr lang="en-US" smtClean="0"/>
              <a:t>UPOV farmers' exemption </a:t>
            </a:r>
            <a:endParaRPr lang="es-ES" smtClean="0"/>
          </a:p>
        </p:txBody>
      </p:sp>
      <p:sp>
        <p:nvSpPr>
          <p:cNvPr id="51202" name="Rectangle 3"/>
          <p:cNvSpPr>
            <a:spLocks noGrp="1" noChangeArrowheads="1"/>
          </p:cNvSpPr>
          <p:nvPr>
            <p:ph type="body" idx="1"/>
          </p:nvPr>
        </p:nvSpPr>
        <p:spPr/>
        <p:txBody>
          <a:bodyPr/>
          <a:lstStyle/>
          <a:p>
            <a:pPr eaLnBrk="1" hangingPunct="1">
              <a:lnSpc>
                <a:spcPct val="80000"/>
              </a:lnSpc>
            </a:pPr>
            <a:r>
              <a:rPr lang="en-US" sz="2400" smtClean="0"/>
              <a:t>UPOV 1978 allows farmers to save, exchange and sell some seeds. </a:t>
            </a:r>
          </a:p>
          <a:p>
            <a:pPr eaLnBrk="1" hangingPunct="1">
              <a:lnSpc>
                <a:spcPct val="80000"/>
              </a:lnSpc>
            </a:pPr>
            <a:r>
              <a:rPr lang="en-US" sz="2400" smtClean="0"/>
              <a:t>UPOV 1991 lets government decide whether to permit farmers to save seeds for use on their own holdings, subject to "reasonable restrictions" and the protection of the "legitimate interests" of the breeder.  </a:t>
            </a:r>
          </a:p>
          <a:p>
            <a:pPr eaLnBrk="1" hangingPunct="1">
              <a:lnSpc>
                <a:spcPct val="80000"/>
              </a:lnSpc>
            </a:pPr>
            <a:r>
              <a:rPr lang="en-US" sz="2400" smtClean="0"/>
              <a:t>UPOV 1991 exception only applies to material harvested on the same holdings and not propagated material. </a:t>
            </a:r>
          </a:p>
          <a:p>
            <a:pPr eaLnBrk="1" hangingPunct="1">
              <a:lnSpc>
                <a:spcPct val="80000"/>
              </a:lnSpc>
            </a:pPr>
            <a:r>
              <a:rPr lang="en-US" sz="2400" smtClean="0"/>
              <a:t>UPOV 1991 does not benefit farmers in the case of GMO varieties with terminator technology. </a:t>
            </a:r>
          </a:p>
          <a:p>
            <a:pPr eaLnBrk="1" hangingPunct="1">
              <a:lnSpc>
                <a:spcPct val="80000"/>
              </a:lnSpc>
            </a:pPr>
            <a:r>
              <a:rPr lang="en-US" sz="2400" smtClean="0"/>
              <a:t>UPOV 1991 would have a negative impact on </a:t>
            </a:r>
            <a:r>
              <a:rPr lang="en-US" sz="2400" b="1" smtClean="0"/>
              <a:t>food security</a:t>
            </a:r>
            <a:r>
              <a:rPr lang="en-US" sz="2400" smtClean="0"/>
              <a:t> and create dependence on foreign commercial breeders for seeds.</a:t>
            </a:r>
            <a:endParaRPr lang="es-ES" sz="240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pPr eaLnBrk="1" hangingPunct="1"/>
            <a:r>
              <a:rPr lang="es-ES" smtClean="0"/>
              <a:t>Compulsory licensing</a:t>
            </a:r>
          </a:p>
        </p:txBody>
      </p:sp>
      <p:sp>
        <p:nvSpPr>
          <p:cNvPr id="52226" name="Rectangle 3"/>
          <p:cNvSpPr>
            <a:spLocks noGrp="1" noChangeArrowheads="1"/>
          </p:cNvSpPr>
          <p:nvPr>
            <p:ph type="body" idx="1"/>
          </p:nvPr>
        </p:nvSpPr>
        <p:spPr/>
        <p:txBody>
          <a:bodyPr/>
          <a:lstStyle/>
          <a:p>
            <a:pPr eaLnBrk="1" hangingPunct="1">
              <a:lnSpc>
                <a:spcPct val="90000"/>
              </a:lnSpc>
            </a:pPr>
            <a:r>
              <a:rPr lang="en-US" sz="2800" smtClean="0"/>
              <a:t>May restrict breeder's right only for reasons of public interest.</a:t>
            </a:r>
          </a:p>
          <a:p>
            <a:pPr lvl="1" eaLnBrk="1" hangingPunct="1">
              <a:lnSpc>
                <a:spcPct val="90000"/>
              </a:lnSpc>
            </a:pPr>
            <a:r>
              <a:rPr lang="es-ES" sz="2400" smtClean="0"/>
              <a:t>Compulsory license under TRIPS Art. 31 should qualify.</a:t>
            </a:r>
          </a:p>
          <a:p>
            <a:pPr eaLnBrk="1" hangingPunct="1">
              <a:lnSpc>
                <a:spcPct val="90000"/>
              </a:lnSpc>
            </a:pPr>
            <a:r>
              <a:rPr lang="en-US" sz="2800" smtClean="0"/>
              <a:t>Ensure that the breeder receives “equitable remuneration”:</a:t>
            </a:r>
            <a:r>
              <a:rPr lang="es-ES" sz="2800" smtClean="0"/>
              <a:t> </a:t>
            </a:r>
          </a:p>
          <a:p>
            <a:pPr lvl="1" eaLnBrk="1" hangingPunct="1">
              <a:lnSpc>
                <a:spcPct val="90000"/>
              </a:lnSpc>
            </a:pPr>
            <a:r>
              <a:rPr lang="en-US" sz="2400" smtClean="0"/>
              <a:t>When authorizing a third party to perform any act for which the breeder's authorization is required (UPOV 1991), </a:t>
            </a:r>
          </a:p>
          <a:p>
            <a:pPr lvl="1" eaLnBrk="1" hangingPunct="1">
              <a:lnSpc>
                <a:spcPct val="90000"/>
              </a:lnSpc>
            </a:pPr>
            <a:r>
              <a:rPr lang="en-US" sz="2400" smtClean="0"/>
              <a:t>When made in order to ensure the widespread distribution of the variety</a:t>
            </a:r>
            <a:r>
              <a:rPr lang="es-ES" sz="2400" smtClean="0"/>
              <a:t> (UPOV 1978)</a:t>
            </a:r>
            <a:endParaRPr lang="en-US" sz="2400"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p:txBody>
          <a:bodyPr/>
          <a:lstStyle/>
          <a:p>
            <a:pPr eaLnBrk="1" hangingPunct="1"/>
            <a:r>
              <a:rPr lang="en-US" smtClean="0"/>
              <a:t>Equitable remuneration</a:t>
            </a:r>
            <a:r>
              <a:rPr lang="es-ES" smtClean="0"/>
              <a:t> </a:t>
            </a:r>
          </a:p>
        </p:txBody>
      </p:sp>
      <p:sp>
        <p:nvSpPr>
          <p:cNvPr id="53250" name="Rectangle 3"/>
          <p:cNvSpPr>
            <a:spLocks noGrp="1" noChangeArrowheads="1"/>
          </p:cNvSpPr>
          <p:nvPr>
            <p:ph type="body" idx="1"/>
          </p:nvPr>
        </p:nvSpPr>
        <p:spPr/>
        <p:txBody>
          <a:bodyPr/>
          <a:lstStyle/>
          <a:p>
            <a:pPr eaLnBrk="1" hangingPunct="1"/>
            <a:r>
              <a:rPr lang="en-US" sz="2800" smtClean="0"/>
              <a:t>Monsanto Canada Inc. v. Schmeiser</a:t>
            </a:r>
            <a:r>
              <a:rPr lang="es-ES" sz="2800" smtClean="0"/>
              <a:t> </a:t>
            </a:r>
          </a:p>
          <a:p>
            <a:pPr eaLnBrk="1" hangingPunct="1"/>
            <a:r>
              <a:rPr lang="en-US" sz="2800" smtClean="0"/>
              <a:t>Monsanto chose an account of profits, rather than damages. </a:t>
            </a:r>
          </a:p>
          <a:p>
            <a:pPr eaLnBrk="1" hangingPunct="1"/>
            <a:r>
              <a:rPr lang="en-US" sz="2800" smtClean="0"/>
              <a:t>Majority compared Schmeiser’s profit attributable to the invention and Schmeiser’s profit had they used ordinary canola. </a:t>
            </a:r>
          </a:p>
          <a:p>
            <a:pPr eaLnBrk="1" hangingPunct="1"/>
            <a:r>
              <a:rPr lang="en-US" sz="2800" smtClean="0"/>
              <a:t>No difference in profits </a:t>
            </a:r>
          </a:p>
          <a:p>
            <a:pPr eaLnBrk="1" hangingPunct="1"/>
            <a:r>
              <a:rPr lang="en-US" sz="2800" smtClean="0"/>
              <a:t>Monsanto entitled to no money on their claim. </a:t>
            </a:r>
            <a:endParaRPr lang="es-ES" sz="280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pPr eaLnBrk="1" hangingPunct="1"/>
            <a:r>
              <a:rPr lang="en-US" smtClean="0"/>
              <a:t>Economics of GMO crops</a:t>
            </a:r>
          </a:p>
        </p:txBody>
      </p:sp>
      <p:sp>
        <p:nvSpPr>
          <p:cNvPr id="17410" name="Rectangle 3"/>
          <p:cNvSpPr>
            <a:spLocks noGrp="1" noChangeArrowheads="1"/>
          </p:cNvSpPr>
          <p:nvPr>
            <p:ph type="body" idx="1"/>
          </p:nvPr>
        </p:nvSpPr>
        <p:spPr/>
        <p:txBody>
          <a:bodyPr/>
          <a:lstStyle/>
          <a:p>
            <a:pPr eaLnBrk="1" hangingPunct="1">
              <a:lnSpc>
                <a:spcPct val="90000"/>
              </a:lnSpc>
            </a:pPr>
            <a:r>
              <a:rPr lang="es-ES" sz="2800" smtClean="0"/>
              <a:t>In poor countries between 80 and 90 percent of all farmers are subsistence farmers</a:t>
            </a:r>
          </a:p>
          <a:p>
            <a:pPr eaLnBrk="1" hangingPunct="1">
              <a:lnSpc>
                <a:spcPct val="90000"/>
              </a:lnSpc>
            </a:pPr>
            <a:r>
              <a:rPr lang="es-ES" sz="2800" smtClean="0"/>
              <a:t>The majority has less than 3 hectres</a:t>
            </a:r>
          </a:p>
          <a:p>
            <a:pPr eaLnBrk="1" hangingPunct="1">
              <a:lnSpc>
                <a:spcPct val="90000"/>
              </a:lnSpc>
            </a:pPr>
            <a:r>
              <a:rPr lang="es-ES" sz="2800" smtClean="0"/>
              <a:t>GMO seeds cost around US$600</a:t>
            </a:r>
          </a:p>
          <a:p>
            <a:pPr eaLnBrk="1" hangingPunct="1">
              <a:lnSpc>
                <a:spcPct val="90000"/>
              </a:lnSpc>
            </a:pPr>
            <a:r>
              <a:rPr lang="es-ES" sz="2800" smtClean="0"/>
              <a:t>But these (non reproducible) seeds require another US$1,400 of nitrate</a:t>
            </a:r>
          </a:p>
          <a:p>
            <a:pPr eaLnBrk="1" hangingPunct="1">
              <a:lnSpc>
                <a:spcPct val="90000"/>
              </a:lnSpc>
            </a:pPr>
            <a:r>
              <a:rPr lang="es-ES" sz="2800" smtClean="0"/>
              <a:t>Those marginal farmers live under $2 a day</a:t>
            </a:r>
          </a:p>
          <a:p>
            <a:pPr eaLnBrk="1" hangingPunct="1">
              <a:lnSpc>
                <a:spcPct val="90000"/>
              </a:lnSpc>
            </a:pPr>
            <a:r>
              <a:rPr lang="es-ES" sz="2800" smtClean="0"/>
              <a:t>They will not be able to afford to use them</a:t>
            </a:r>
          </a:p>
          <a:p>
            <a:pPr eaLnBrk="1" hangingPunct="1">
              <a:lnSpc>
                <a:spcPct val="90000"/>
              </a:lnSpc>
            </a:pPr>
            <a:r>
              <a:rPr lang="es-ES" sz="2800" smtClean="0"/>
              <a:t>If they could, they would have generated a better living for them US $5,600-1,400-600=$3,600</a:t>
            </a:r>
            <a:endParaRPr lang="en-US" sz="2800"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2"/>
          <p:cNvPicPr>
            <a:picLocks noChangeAspect="1" noChangeArrowheads="1"/>
          </p:cNvPicPr>
          <p:nvPr/>
        </p:nvPicPr>
        <p:blipFill>
          <a:blip r:embed="rId2"/>
          <a:srcRect/>
          <a:stretch>
            <a:fillRect/>
          </a:stretch>
        </p:blipFill>
        <p:spPr bwMode="auto">
          <a:xfrm>
            <a:off x="0" y="0"/>
            <a:ext cx="9144000" cy="681355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p:txBody>
          <a:bodyPr/>
          <a:lstStyle/>
          <a:p>
            <a:pPr eaLnBrk="1" hangingPunct="1"/>
            <a:r>
              <a:rPr lang="es-ES" smtClean="0"/>
              <a:t>TRIPS, UPOV &amp; </a:t>
            </a:r>
            <a:r>
              <a:rPr lang="en-US" smtClean="0"/>
              <a:t>biotechnology</a:t>
            </a:r>
            <a:endParaRPr lang="es-ES" smtClean="0"/>
          </a:p>
        </p:txBody>
      </p:sp>
      <p:sp>
        <p:nvSpPr>
          <p:cNvPr id="55298" name="Rectangle 3"/>
          <p:cNvSpPr>
            <a:spLocks noGrp="1" noChangeArrowheads="1"/>
          </p:cNvSpPr>
          <p:nvPr>
            <p:ph type="body" idx="1"/>
          </p:nvPr>
        </p:nvSpPr>
        <p:spPr/>
        <p:txBody>
          <a:bodyPr/>
          <a:lstStyle/>
          <a:p>
            <a:pPr eaLnBrk="1" hangingPunct="1"/>
            <a:r>
              <a:rPr lang="en-US" smtClean="0"/>
              <a:t>Better balance of rights of producers and users of biotechnology in TRIPS than UPOV 1991. </a:t>
            </a:r>
          </a:p>
          <a:p>
            <a:pPr eaLnBrk="1" hangingPunct="1"/>
            <a:r>
              <a:rPr lang="en-US" smtClean="0"/>
              <a:t>UPOV 1991 favors plant breeders more than farmers. </a:t>
            </a:r>
          </a:p>
          <a:p>
            <a:pPr eaLnBrk="1" hangingPunct="1"/>
            <a:r>
              <a:rPr lang="en-US" smtClean="0"/>
              <a:t>UPOV 1991 more restrictive than TRIPS Articles 27.2 and 31.</a:t>
            </a:r>
          </a:p>
          <a:p>
            <a:pPr eaLnBrk="1" hangingPunct="1"/>
            <a:r>
              <a:rPr lang="en-US" smtClean="0"/>
              <a:t>But sui generis more flexible than TRIPS.</a:t>
            </a:r>
            <a:r>
              <a:rPr lang="es-ES" smtClean="0"/>
              <a: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p:cNvSpPr>
          <p:nvPr>
            <p:ph type="ctrTitle"/>
          </p:nvPr>
        </p:nvSpPr>
        <p:spPr/>
        <p:txBody>
          <a:bodyPr/>
          <a:lstStyle/>
          <a:p>
            <a:r>
              <a:rPr lang="es-ES" smtClean="0"/>
              <a:t>Convention on Biological Diversity</a:t>
            </a:r>
          </a:p>
        </p:txBody>
      </p:sp>
      <p:sp>
        <p:nvSpPr>
          <p:cNvPr id="56322" name="Rectangle 3"/>
          <p:cNvSpPr>
            <a:spLocks noGrp="1"/>
          </p:cNvSpPr>
          <p:nvPr>
            <p:ph type="subTitle" idx="1"/>
          </p:nvPr>
        </p:nvSpPr>
        <p:spPr/>
        <p:txBody>
          <a:bodyPr/>
          <a:lstStyle/>
          <a:p>
            <a:endParaRPr lang="es-ES" smtClean="0">
              <a:solidFill>
                <a:schemeClr val="tx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lstStyle/>
          <a:p>
            <a:pPr eaLnBrk="1" hangingPunct="1"/>
            <a:r>
              <a:rPr lang="es-ES" sz="4000" smtClean="0"/>
              <a:t>Convention on Biological Diversity</a:t>
            </a:r>
          </a:p>
        </p:txBody>
      </p:sp>
      <p:sp>
        <p:nvSpPr>
          <p:cNvPr id="57346" name="Rectangle 3"/>
          <p:cNvSpPr>
            <a:spLocks noGrp="1" noChangeArrowheads="1"/>
          </p:cNvSpPr>
          <p:nvPr>
            <p:ph type="body" idx="1"/>
          </p:nvPr>
        </p:nvSpPr>
        <p:spPr/>
        <p:txBody>
          <a:bodyPr/>
          <a:lstStyle/>
          <a:p>
            <a:pPr eaLnBrk="1" hangingPunct="1"/>
            <a:r>
              <a:rPr lang="en-US" smtClean="0"/>
              <a:t>CBD focus on sovereign rights over genetic resources &amp; informed consent.</a:t>
            </a:r>
          </a:p>
          <a:p>
            <a:pPr eaLnBrk="1" hangingPunct="1"/>
            <a:r>
              <a:rPr lang="en-US" smtClean="0"/>
              <a:t>Difficult to apply in practice.</a:t>
            </a:r>
          </a:p>
          <a:p>
            <a:pPr eaLnBrk="1" hangingPunct="1"/>
            <a:r>
              <a:rPr lang="en-US" smtClean="0"/>
              <a:t>Regulatory competition between:</a:t>
            </a:r>
          </a:p>
          <a:p>
            <a:pPr lvl="1" eaLnBrk="1" hangingPunct="1"/>
            <a:r>
              <a:rPr lang="en-US" smtClean="0"/>
              <a:t>developed countries' patent-based systems &amp;</a:t>
            </a:r>
          </a:p>
          <a:p>
            <a:pPr lvl="1" eaLnBrk="1" hangingPunct="1"/>
            <a:r>
              <a:rPr lang="en-US" smtClean="0"/>
              <a:t>developing countries' sovereign-based systems.</a:t>
            </a:r>
          </a:p>
          <a:p>
            <a:pPr eaLnBrk="1" hangingPunct="1"/>
            <a:r>
              <a:rPr lang="en-US" smtClean="0"/>
              <a:t>Both may restrict access and innovation.</a:t>
            </a:r>
            <a:r>
              <a:rPr lang="es-ES" smtClean="0"/>
              <a: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p:cNvSpPr>
          <p:nvPr>
            <p:ph type="ctrTitle"/>
          </p:nvPr>
        </p:nvSpPr>
        <p:spPr/>
        <p:txBody>
          <a:bodyPr/>
          <a:lstStyle/>
          <a:p>
            <a:r>
              <a:rPr lang="es-ES_tradnl" smtClean="0"/>
              <a:t>Conclusion</a:t>
            </a:r>
            <a:endParaRPr lang="es-ES" smtClean="0"/>
          </a:p>
        </p:txBody>
      </p:sp>
      <p:sp>
        <p:nvSpPr>
          <p:cNvPr id="58370" name="Rectangle 3"/>
          <p:cNvSpPr>
            <a:spLocks noGrp="1"/>
          </p:cNvSpPr>
          <p:nvPr>
            <p:ph type="subTitle" idx="1"/>
          </p:nvPr>
        </p:nvSpPr>
        <p:spPr/>
        <p:txBody>
          <a:bodyPr/>
          <a:lstStyle/>
          <a:p>
            <a:endParaRPr lang="es-ES" smtClean="0">
              <a:solidFill>
                <a:schemeClr val="tx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p:txBody>
          <a:bodyPr/>
          <a:lstStyle/>
          <a:p>
            <a:pPr eaLnBrk="1" hangingPunct="1"/>
            <a:r>
              <a:rPr lang="es-ES" smtClean="0"/>
              <a:t>Change &amp; obsolescence</a:t>
            </a:r>
          </a:p>
        </p:txBody>
      </p:sp>
      <p:sp>
        <p:nvSpPr>
          <p:cNvPr id="59394" name="Rectangle 3"/>
          <p:cNvSpPr>
            <a:spLocks noGrp="1" noChangeArrowheads="1"/>
          </p:cNvSpPr>
          <p:nvPr>
            <p:ph type="body" idx="1"/>
          </p:nvPr>
        </p:nvSpPr>
        <p:spPr/>
        <p:txBody>
          <a:bodyPr/>
          <a:lstStyle/>
          <a:p>
            <a:pPr eaLnBrk="1" hangingPunct="1"/>
            <a:r>
              <a:rPr lang="en-GB" smtClean="0"/>
              <a:t>Convergence of climate change, technological change, and economic change make current debates regarding IPRs and access to technology obsolete. </a:t>
            </a:r>
          </a:p>
          <a:p>
            <a:pPr eaLnBrk="1" hangingPunct="1"/>
            <a:r>
              <a:rPr lang="en-GB" smtClean="0"/>
              <a:t>IPRs hamper innovation.</a:t>
            </a:r>
          </a:p>
          <a:p>
            <a:pPr eaLnBrk="1" hangingPunct="1"/>
            <a:r>
              <a:rPr lang="en-GB" smtClean="0"/>
              <a:t>Technological change hampers IPRs.</a:t>
            </a:r>
          </a:p>
          <a:p>
            <a:pPr eaLnBrk="1" hangingPunct="1"/>
            <a:r>
              <a:rPr lang="en-GB" smtClean="0"/>
              <a:t>One-size-fits-all approach to IPRs for biotechnology is inappropriate</a:t>
            </a:r>
            <a:r>
              <a:rPr lang="es-ES" smtClean="0"/>
              <a: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lstStyle/>
          <a:p>
            <a:pPr eaLnBrk="1" hangingPunct="1"/>
            <a:r>
              <a:rPr lang="en-US" smtClean="0"/>
              <a:t>Keep Article 27.3(b) flexible!</a:t>
            </a:r>
            <a:endParaRPr lang="es-ES" smtClean="0"/>
          </a:p>
        </p:txBody>
      </p:sp>
      <p:sp>
        <p:nvSpPr>
          <p:cNvPr id="60418" name="Rectangle 3"/>
          <p:cNvSpPr>
            <a:spLocks noGrp="1" noChangeArrowheads="1"/>
          </p:cNvSpPr>
          <p:nvPr>
            <p:ph type="body" idx="1"/>
          </p:nvPr>
        </p:nvSpPr>
        <p:spPr/>
        <p:txBody>
          <a:bodyPr/>
          <a:lstStyle/>
          <a:p>
            <a:pPr eaLnBrk="1" hangingPunct="1">
              <a:lnSpc>
                <a:spcPct val="90000"/>
              </a:lnSpc>
            </a:pPr>
            <a:r>
              <a:rPr lang="en-US" smtClean="0"/>
              <a:t>TRIPS Article 27.3(b) flexibility:</a:t>
            </a:r>
          </a:p>
          <a:p>
            <a:pPr eaLnBrk="1" hangingPunct="1">
              <a:lnSpc>
                <a:spcPct val="90000"/>
              </a:lnSpc>
            </a:pPr>
            <a:r>
              <a:rPr lang="en-US" smtClean="0"/>
              <a:t>Expands policy options in face of uncertain impact of climate change on food security and environment. </a:t>
            </a:r>
          </a:p>
          <a:p>
            <a:pPr eaLnBrk="1" hangingPunct="1">
              <a:lnSpc>
                <a:spcPct val="90000"/>
              </a:lnSpc>
            </a:pPr>
            <a:r>
              <a:rPr lang="en-US" smtClean="0"/>
              <a:t>Facilitates avoiding conflicts between TRIPS, UPOV and CBD. </a:t>
            </a:r>
          </a:p>
          <a:p>
            <a:pPr eaLnBrk="1" hangingPunct="1">
              <a:lnSpc>
                <a:spcPct val="90000"/>
              </a:lnSpc>
            </a:pPr>
            <a:r>
              <a:rPr lang="en-US" smtClean="0"/>
              <a:t>Facilitates evolutionary interpretation to take into account changing environmental conditions and changing technologies.</a:t>
            </a:r>
            <a:r>
              <a:rPr lang="es-ES" smtClean="0"/>
              <a:t>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p:cNvSpPr>
          <p:nvPr>
            <p:ph type="ctrTitle"/>
          </p:nvPr>
        </p:nvSpPr>
        <p:spPr/>
        <p:txBody>
          <a:bodyPr/>
          <a:lstStyle/>
          <a:p>
            <a:r>
              <a:rPr lang="es-ES_tradnl" smtClean="0"/>
              <a:t>Technology transfer</a:t>
            </a:r>
            <a:endParaRPr lang="es-ES" smtClean="0"/>
          </a:p>
        </p:txBody>
      </p:sp>
      <p:sp>
        <p:nvSpPr>
          <p:cNvPr id="22530" name="Rectangle 3"/>
          <p:cNvSpPr>
            <a:spLocks noGrp="1"/>
          </p:cNvSpPr>
          <p:nvPr>
            <p:ph type="subTitle" idx="1"/>
          </p:nvPr>
        </p:nvSpPr>
        <p:spPr/>
        <p:txBody>
          <a:bodyPr/>
          <a:lstStyle/>
          <a:p>
            <a:endParaRPr lang="es-ES" smtClean="0">
              <a:solidFill>
                <a:schemeClr val="tx1"/>
              </a:solidFill>
            </a:endParaRPr>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TotalTime>
  <Words>1228</Words>
  <Application>Microsoft Office PowerPoint</Application>
  <PresentationFormat>Presentación en pantalla (4:3)</PresentationFormat>
  <Paragraphs>194</Paragraphs>
  <Slides>47</Slides>
  <Notes>0</Notes>
  <HiddenSlides>0</HiddenSlides>
  <MMClips>0</MMClips>
  <ScaleCrop>false</ScaleCrop>
  <HeadingPairs>
    <vt:vector size="6" baseType="variant">
      <vt:variant>
        <vt:lpstr>Fonts Used</vt:lpstr>
      </vt:variant>
      <vt:variant>
        <vt:i4>2</vt:i4>
      </vt:variant>
      <vt:variant>
        <vt:lpstr>Design Template</vt:lpstr>
      </vt:variant>
      <vt:variant>
        <vt:i4>1</vt:i4>
      </vt:variant>
      <vt:variant>
        <vt:lpstr>Slide Titles</vt:lpstr>
      </vt:variant>
      <vt:variant>
        <vt:i4>47</vt:i4>
      </vt:variant>
    </vt:vector>
  </HeadingPairs>
  <TitlesOfParts>
    <vt:vector size="50" baseType="lpstr">
      <vt:lpstr>Arial</vt:lpstr>
      <vt:lpstr>Calibri</vt:lpstr>
      <vt:lpstr>Tema de Office</vt:lpstr>
      <vt:lpstr>Climate change, agriculture &amp; intellectual property rights</vt:lpstr>
      <vt:lpstr>Climate change &amp; agriculture</vt:lpstr>
      <vt:lpstr>Slide 3</vt:lpstr>
      <vt:lpstr>Economics of GMO crops</vt:lpstr>
      <vt:lpstr>Slide 5</vt:lpstr>
      <vt:lpstr>Slide 6</vt:lpstr>
      <vt:lpstr>Slide 7</vt:lpstr>
      <vt:lpstr>Slide 8</vt:lpstr>
      <vt:lpstr>Technology transfer</vt:lpstr>
      <vt:lpstr>IPRs and technology transfer </vt:lpstr>
      <vt:lpstr>Slide 11</vt:lpstr>
      <vt:lpstr>IPRs and biotechnology transfer</vt:lpstr>
      <vt:lpstr>Developing countries need GMOs</vt:lpstr>
      <vt:lpstr>Slide 14</vt:lpstr>
      <vt:lpstr>Developed countries have GMOs</vt:lpstr>
      <vt:lpstr>Slide 16</vt:lpstr>
      <vt:lpstr>TRIPS Article 66.2  Technology transfer</vt:lpstr>
      <vt:lpstr>TRIPS obligations and exceptions</vt:lpstr>
      <vt:lpstr>TRIPS Article 27.1</vt:lpstr>
      <vt:lpstr>TRIPS 27.1</vt:lpstr>
      <vt:lpstr>TRIPS Article 27.2 </vt:lpstr>
      <vt:lpstr>TRIPS Article 27.3(b)</vt:lpstr>
      <vt:lpstr>TRIPS Article 27.3(b)</vt:lpstr>
      <vt:lpstr>Slide 24</vt:lpstr>
      <vt:lpstr>Article 27.3(b) – WTO Negotiations</vt:lpstr>
      <vt:lpstr>Patents vs. Sui generis</vt:lpstr>
      <vt:lpstr>Patents vs. Sui generis</vt:lpstr>
      <vt:lpstr>Patents vs. Sui generis</vt:lpstr>
      <vt:lpstr>Patents vs. Sui generis</vt:lpstr>
      <vt:lpstr>Monsanto Canada Inc. v. Schmeiser (Canada)</vt:lpstr>
      <vt:lpstr>UPOV Convention</vt:lpstr>
      <vt:lpstr>UPOV Convention </vt:lpstr>
      <vt:lpstr>UPOV 1991</vt:lpstr>
      <vt:lpstr>Should countries require novelty?</vt:lpstr>
      <vt:lpstr>UPOV 1991: compulsory exceptions to the breeder's right </vt:lpstr>
      <vt:lpstr>UPOV breeder’s exemption</vt:lpstr>
      <vt:lpstr>UPOV farmers' exemption </vt:lpstr>
      <vt:lpstr>Compulsory licensing</vt:lpstr>
      <vt:lpstr>Equitable remuneration </vt:lpstr>
      <vt:lpstr>Slide 40</vt:lpstr>
      <vt:lpstr>TRIPS, UPOV &amp; biotechnology</vt:lpstr>
      <vt:lpstr>Convention on Biological Diversity</vt:lpstr>
      <vt:lpstr>Convention on Biological Diversity</vt:lpstr>
      <vt:lpstr>Conclusion</vt:lpstr>
      <vt:lpstr>Change &amp; obsolescence</vt:lpstr>
      <vt:lpstr>Keep Article 27.3(b) flexible!</vt:lpstr>
      <vt:lpstr>Slide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 agriculture &amp; intellectual property rights</dc:title>
  <dc:creator>BRADLY JOHN  CONDON</dc:creator>
  <cp:lastModifiedBy>user1</cp:lastModifiedBy>
  <cp:revision>15</cp:revision>
  <dcterms:created xsi:type="dcterms:W3CDTF">2013-04-24T21:00:57Z</dcterms:created>
  <dcterms:modified xsi:type="dcterms:W3CDTF">2013-06-06T01:35:52Z</dcterms:modified>
</cp:coreProperties>
</file>